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Figtree"/>
      <p:regular r:id="rId21"/>
      <p:bold r:id="rId22"/>
      <p:italic r:id="rId23"/>
      <p:boldItalic r:id="rId24"/>
    </p:embeddedFont>
    <p:embeddedFont>
      <p:font typeface="Playfair Display"/>
      <p:regular r:id="rId25"/>
      <p:bold r:id="rId26"/>
      <p:italic r:id="rId27"/>
      <p:boldItalic r:id="rId28"/>
    </p:embeddedFont>
    <p:embeddedFont>
      <p:font typeface="Public Sans"/>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Figtree-bold.fntdata"/><Relationship Id="rId21" Type="http://schemas.openxmlformats.org/officeDocument/2006/relationships/font" Target="fonts/Figtree-regular.fntdata"/><Relationship Id="rId24" Type="http://schemas.openxmlformats.org/officeDocument/2006/relationships/font" Target="fonts/Figtree-boldItalic.fntdata"/><Relationship Id="rId23" Type="http://schemas.openxmlformats.org/officeDocument/2006/relationships/font" Target="fonts/Figtre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fntdata"/><Relationship Id="rId25" Type="http://schemas.openxmlformats.org/officeDocument/2006/relationships/font" Target="fonts/PlayfairDisplay-regular.fntdata"/><Relationship Id="rId28" Type="http://schemas.openxmlformats.org/officeDocument/2006/relationships/font" Target="fonts/PlayfairDisplay-boldItalic.fntdata"/><Relationship Id="rId27" Type="http://schemas.openxmlformats.org/officeDocument/2006/relationships/font" Target="fonts/PlayfairDispl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ublicSans-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ublic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4" name="Google Shape;174;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5" name="Google Shape;175;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8" name="Google Shape;178;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bf0387868f_0_1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bf0387868f_0_19: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3bf0387868f_0_19: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26" name="Google Shape;126;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27" name="Google Shape;127;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30" name="Google Shape;130;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7" name="Google Shape;137;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8" name="Google Shape;138;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1" name="Google Shape;141;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7" name="Shape 87"/>
        <p:cNvGrpSpPr/>
        <p:nvPr/>
      </p:nvGrpSpPr>
      <p:grpSpPr>
        <a:xfrm>
          <a:off x="0" y="0"/>
          <a:ext cx="0" cy="0"/>
          <a:chOff x="0" y="0"/>
          <a:chExt cx="0" cy="0"/>
        </a:xfrm>
      </p:grpSpPr>
      <p:cxnSp>
        <p:nvCxnSpPr>
          <p:cNvPr id="88" name="Google Shape;88;p13"/>
          <p:cNvCxnSpPr/>
          <p:nvPr/>
        </p:nvCxnSpPr>
        <p:spPr>
          <a:xfrm flipH="1" rot="10800000">
            <a:off x="986827" y="3543884"/>
            <a:ext cx="16230594" cy="38509"/>
          </a:xfrm>
          <a:prstGeom prst="straightConnector1">
            <a:avLst/>
          </a:prstGeom>
          <a:noFill/>
          <a:ln cap="flat" cmpd="sng" w="9525">
            <a:solidFill>
              <a:srgbClr val="2B2C30"/>
            </a:solidFill>
            <a:prstDash val="solid"/>
            <a:round/>
            <a:headEnd len="sm" w="sm" type="none"/>
            <a:tailEnd len="sm" w="sm" type="none"/>
          </a:ln>
        </p:spPr>
      </p:cxnSp>
      <p:sp>
        <p:nvSpPr>
          <p:cNvPr id="89" name="Google Shape;89;p13"/>
          <p:cNvSpPr/>
          <p:nvPr/>
        </p:nvSpPr>
        <p:spPr>
          <a:xfrm>
            <a:off x="14417036" y="7483051"/>
            <a:ext cx="2824352" cy="1480431"/>
          </a:xfrm>
          <a:custGeom>
            <a:rect b="b" l="l" r="r" t="t"/>
            <a:pathLst>
              <a:path extrusionOk="0" h="1480431" w="2824352">
                <a:moveTo>
                  <a:pt x="0" y="0"/>
                </a:moveTo>
                <a:lnTo>
                  <a:pt x="2824352" y="0"/>
                </a:lnTo>
                <a:lnTo>
                  <a:pt x="2824352" y="1480432"/>
                </a:lnTo>
                <a:lnTo>
                  <a:pt x="0" y="1480432"/>
                </a:lnTo>
                <a:lnTo>
                  <a:pt x="0" y="0"/>
                </a:lnTo>
                <a:close/>
              </a:path>
            </a:pathLst>
          </a:custGeom>
          <a:blipFill rotWithShape="1">
            <a:blip r:embed="rId3">
              <a:alphaModFix/>
            </a:blip>
            <a:stretch>
              <a:fillRect b="0" l="0" r="0" t="0"/>
            </a:stretch>
          </a:blipFill>
          <a:ln>
            <a:noFill/>
          </a:ln>
        </p:spPr>
      </p:sp>
      <p:sp>
        <p:nvSpPr>
          <p:cNvPr id="90" name="Google Shape;90;p13"/>
          <p:cNvSpPr txBox="1"/>
          <p:nvPr/>
        </p:nvSpPr>
        <p:spPr>
          <a:xfrm>
            <a:off x="965003" y="3767436"/>
            <a:ext cx="16644630" cy="106643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014" u="none" cap="none" strike="noStrike">
                <a:solidFill>
                  <a:srgbClr val="060505"/>
                </a:solidFill>
                <a:latin typeface="Public Sans"/>
                <a:ea typeface="Public Sans"/>
                <a:cs typeface="Public Sans"/>
                <a:sym typeface="Public Sans"/>
              </a:rPr>
              <a:t>LEVERAGING ACE &amp; THE EFFECTIVE ADVISING FRAMEWORK</a:t>
            </a:r>
            <a:endParaRPr/>
          </a:p>
          <a:p>
            <a:pPr indent="0" lvl="0" marL="0" marR="0" rtl="0" algn="l">
              <a:lnSpc>
                <a:spcPct val="140013"/>
              </a:lnSpc>
              <a:spcBef>
                <a:spcPts val="0"/>
              </a:spcBef>
              <a:spcAft>
                <a:spcPts val="0"/>
              </a:spcAft>
              <a:buNone/>
            </a:pPr>
            <a:r>
              <a:rPr b="1" i="0" lang="en-US" sz="3014" u="none" cap="none" strike="noStrike">
                <a:solidFill>
                  <a:srgbClr val="060505"/>
                </a:solidFill>
                <a:latin typeface="Public Sans"/>
                <a:ea typeface="Public Sans"/>
                <a:cs typeface="Public Sans"/>
                <a:sym typeface="Public Sans"/>
              </a:rPr>
              <a:t>TO DRIVE STUDENT SUCCESS</a:t>
            </a:r>
            <a:endParaRPr/>
          </a:p>
        </p:txBody>
      </p:sp>
      <p:sp>
        <p:nvSpPr>
          <p:cNvPr id="91" name="Google Shape;91;p13"/>
          <p:cNvSpPr txBox="1"/>
          <p:nvPr/>
        </p:nvSpPr>
        <p:spPr>
          <a:xfrm>
            <a:off x="876137" y="1819494"/>
            <a:ext cx="16408332" cy="1501450"/>
          </a:xfrm>
          <a:prstGeom prst="rect">
            <a:avLst/>
          </a:prstGeom>
          <a:noFill/>
          <a:ln>
            <a:noFill/>
          </a:ln>
        </p:spPr>
        <p:txBody>
          <a:bodyPr anchorCtr="0" anchor="t" bIns="0" lIns="0" spcFirstLastPara="1" rIns="0" wrap="square" tIns="0">
            <a:spAutoFit/>
          </a:bodyPr>
          <a:lstStyle/>
          <a:p>
            <a:pPr indent="0" lvl="0" marL="0" marR="0" rtl="0" algn="l">
              <a:lnSpc>
                <a:spcPct val="90995"/>
              </a:lnSpc>
              <a:spcBef>
                <a:spcPts val="0"/>
              </a:spcBef>
              <a:spcAft>
                <a:spcPts val="0"/>
              </a:spcAft>
              <a:buNone/>
            </a:pPr>
            <a:r>
              <a:rPr b="0" i="0" lang="en-US" sz="12060" u="none" cap="none" strike="noStrike">
                <a:solidFill>
                  <a:srgbClr val="060505"/>
                </a:solidFill>
                <a:latin typeface="Playfair Display"/>
                <a:ea typeface="Playfair Display"/>
                <a:cs typeface="Playfair Display"/>
                <a:sym typeface="Playfair Display"/>
              </a:rPr>
              <a:t>From Tamales to TSIA</a:t>
            </a:r>
            <a:endParaRPr/>
          </a:p>
        </p:txBody>
      </p:sp>
      <p:sp>
        <p:nvSpPr>
          <p:cNvPr id="92" name="Google Shape;92;p13"/>
          <p:cNvSpPr txBox="1"/>
          <p:nvPr/>
        </p:nvSpPr>
        <p:spPr>
          <a:xfrm>
            <a:off x="1028700" y="8118492"/>
            <a:ext cx="7862435" cy="1217296"/>
          </a:xfrm>
          <a:prstGeom prst="rect">
            <a:avLst/>
          </a:prstGeom>
          <a:noFill/>
          <a:ln>
            <a:noFill/>
          </a:ln>
        </p:spPr>
        <p:txBody>
          <a:bodyPr anchorCtr="0" anchor="t" bIns="0" lIns="0" spcFirstLastPara="1" rIns="0" wrap="square" tIns="0">
            <a:spAutoFit/>
          </a:bodyPr>
          <a:lstStyle/>
          <a:p>
            <a:pPr indent="0" lvl="0" marL="0" marR="0" rtl="0" algn="l">
              <a:lnSpc>
                <a:spcPct val="150015"/>
              </a:lnSpc>
              <a:spcBef>
                <a:spcPts val="0"/>
              </a:spcBef>
              <a:spcAft>
                <a:spcPts val="0"/>
              </a:spcAft>
              <a:buNone/>
            </a:pPr>
            <a:r>
              <a:rPr b="0" i="0" lang="en-US" sz="3299" u="none" cap="none" strike="noStrike">
                <a:solidFill>
                  <a:srgbClr val="060505"/>
                </a:solidFill>
                <a:latin typeface="Public Sans"/>
                <a:ea typeface="Public Sans"/>
                <a:cs typeface="Public Sans"/>
                <a:sym typeface="Public Sans"/>
              </a:rPr>
              <a:t>Mona Guerra</a:t>
            </a:r>
            <a:endParaRPr/>
          </a:p>
          <a:p>
            <a:pPr indent="0" lvl="0" marL="0" marR="0" rtl="0" algn="l">
              <a:lnSpc>
                <a:spcPct val="150015"/>
              </a:lnSpc>
              <a:spcBef>
                <a:spcPts val="0"/>
              </a:spcBef>
              <a:spcAft>
                <a:spcPts val="0"/>
              </a:spcAft>
              <a:buNone/>
            </a:pPr>
            <a:r>
              <a:rPr b="0" i="0" lang="en-US" sz="3299" u="none" cap="none" strike="noStrike">
                <a:solidFill>
                  <a:srgbClr val="060505"/>
                </a:solidFill>
                <a:latin typeface="Public Sans"/>
                <a:ea typeface="Public Sans"/>
                <a:cs typeface="Public Sans"/>
                <a:sym typeface="Public Sans"/>
              </a:rPr>
              <a:t>Jacob Martinez </a:t>
            </a:r>
            <a:endParaRPr/>
          </a:p>
        </p:txBody>
      </p:sp>
      <p:sp>
        <p:nvSpPr>
          <p:cNvPr id="93" name="Google Shape;93;p13"/>
          <p:cNvSpPr txBox="1"/>
          <p:nvPr/>
        </p:nvSpPr>
        <p:spPr>
          <a:xfrm>
            <a:off x="14417036" y="9058733"/>
            <a:ext cx="2864081" cy="420620"/>
          </a:xfrm>
          <a:prstGeom prst="rect">
            <a:avLst/>
          </a:prstGeom>
          <a:noFill/>
          <a:ln>
            <a:noFill/>
          </a:ln>
        </p:spPr>
        <p:txBody>
          <a:bodyPr anchorCtr="0" anchor="t" bIns="0" lIns="0" spcFirstLastPara="1" rIns="0" wrap="square" tIns="0">
            <a:spAutoFit/>
          </a:bodyPr>
          <a:lstStyle/>
          <a:p>
            <a:pPr indent="0" lvl="0" marL="0" marR="0" rtl="0" algn="l">
              <a:lnSpc>
                <a:spcPct val="91007"/>
              </a:lnSpc>
              <a:spcBef>
                <a:spcPts val="0"/>
              </a:spcBef>
              <a:spcAft>
                <a:spcPts val="0"/>
              </a:spcAft>
              <a:buNone/>
            </a:pPr>
            <a:r>
              <a:rPr b="1" i="0" lang="en-US" sz="3403" u="none" cap="none" strike="noStrike">
                <a:solidFill>
                  <a:srgbClr val="060505"/>
                </a:solidFill>
                <a:latin typeface="Playfair Display"/>
                <a:ea typeface="Playfair Display"/>
                <a:cs typeface="Playfair Display"/>
                <a:sym typeface="Playfair Display"/>
              </a:rPr>
              <a:t>Mercedes ISD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7" name="Shape 167"/>
        <p:cNvGrpSpPr/>
        <p:nvPr/>
      </p:nvGrpSpPr>
      <p:grpSpPr>
        <a:xfrm>
          <a:off x="0" y="0"/>
          <a:ext cx="0" cy="0"/>
          <a:chOff x="0" y="0"/>
          <a:chExt cx="0" cy="0"/>
        </a:xfrm>
      </p:grpSpPr>
      <p:sp>
        <p:nvSpPr>
          <p:cNvPr id="168" name="Google Shape;168;p22"/>
          <p:cNvSpPr/>
          <p:nvPr/>
        </p:nvSpPr>
        <p:spPr>
          <a:xfrm>
            <a:off x="1158234" y="4620367"/>
            <a:ext cx="7751707" cy="5034957"/>
          </a:xfrm>
          <a:custGeom>
            <a:rect b="b" l="l" r="r" t="t"/>
            <a:pathLst>
              <a:path extrusionOk="0" h="5034957" w="7751707">
                <a:moveTo>
                  <a:pt x="0" y="0"/>
                </a:moveTo>
                <a:lnTo>
                  <a:pt x="7751708" y="0"/>
                </a:lnTo>
                <a:lnTo>
                  <a:pt x="7751708" y="5034958"/>
                </a:lnTo>
                <a:lnTo>
                  <a:pt x="0" y="5034958"/>
                </a:lnTo>
                <a:lnTo>
                  <a:pt x="0" y="0"/>
                </a:lnTo>
                <a:close/>
              </a:path>
            </a:pathLst>
          </a:custGeom>
          <a:blipFill rotWithShape="1">
            <a:blip r:embed="rId3">
              <a:alphaModFix/>
            </a:blip>
            <a:stretch>
              <a:fillRect b="-6168" l="0" r="0" t="-6169"/>
            </a:stretch>
          </a:blipFill>
          <a:ln>
            <a:noFill/>
          </a:ln>
        </p:spPr>
      </p:sp>
      <p:sp>
        <p:nvSpPr>
          <p:cNvPr id="169" name="Google Shape;169;p22"/>
          <p:cNvSpPr/>
          <p:nvPr/>
        </p:nvSpPr>
        <p:spPr>
          <a:xfrm>
            <a:off x="9652715" y="367113"/>
            <a:ext cx="7395922" cy="9288212"/>
          </a:xfrm>
          <a:custGeom>
            <a:rect b="b" l="l" r="r" t="t"/>
            <a:pathLst>
              <a:path extrusionOk="0" h="9288212" w="7395922">
                <a:moveTo>
                  <a:pt x="0" y="0"/>
                </a:moveTo>
                <a:lnTo>
                  <a:pt x="7395922" y="0"/>
                </a:lnTo>
                <a:lnTo>
                  <a:pt x="7395922" y="9288212"/>
                </a:lnTo>
                <a:lnTo>
                  <a:pt x="0" y="9288212"/>
                </a:lnTo>
                <a:lnTo>
                  <a:pt x="0" y="0"/>
                </a:lnTo>
                <a:close/>
              </a:path>
            </a:pathLst>
          </a:custGeom>
          <a:blipFill rotWithShape="1">
            <a:blip r:embed="rId4">
              <a:alphaModFix/>
            </a:blip>
            <a:stretch>
              <a:fillRect b="0" l="0" r="0" t="0"/>
            </a:stretch>
          </a:blipFill>
          <a:ln>
            <a:noFill/>
          </a:ln>
        </p:spPr>
      </p:sp>
      <p:sp>
        <p:nvSpPr>
          <p:cNvPr id="170" name="Google Shape;170;p22"/>
          <p:cNvSpPr/>
          <p:nvPr/>
        </p:nvSpPr>
        <p:spPr>
          <a:xfrm>
            <a:off x="5802927" y="2372712"/>
            <a:ext cx="3107015" cy="2007436"/>
          </a:xfrm>
          <a:custGeom>
            <a:rect b="b" l="l" r="r" t="t"/>
            <a:pathLst>
              <a:path extrusionOk="0" h="2007436" w="3107015">
                <a:moveTo>
                  <a:pt x="0" y="0"/>
                </a:moveTo>
                <a:lnTo>
                  <a:pt x="3107015" y="0"/>
                </a:lnTo>
                <a:lnTo>
                  <a:pt x="3107015" y="2007437"/>
                </a:lnTo>
                <a:lnTo>
                  <a:pt x="0" y="2007437"/>
                </a:lnTo>
                <a:lnTo>
                  <a:pt x="0" y="0"/>
                </a:lnTo>
                <a:close/>
              </a:path>
            </a:pathLst>
          </a:custGeom>
          <a:blipFill rotWithShape="1">
            <a:blip r:embed="rId5">
              <a:alphaModFix/>
            </a:blip>
            <a:stretch>
              <a:fillRect b="0" l="0" r="0" t="0"/>
            </a:stretch>
          </a:blipFill>
          <a:ln>
            <a:noFill/>
          </a:ln>
        </p:spPr>
      </p:sp>
      <p:sp>
        <p:nvSpPr>
          <p:cNvPr id="171" name="Google Shape;171;p22"/>
          <p:cNvSpPr txBox="1"/>
          <p:nvPr/>
        </p:nvSpPr>
        <p:spPr>
          <a:xfrm>
            <a:off x="1385351" y="923925"/>
            <a:ext cx="7758649" cy="1872615"/>
          </a:xfrm>
          <a:prstGeom prst="rect">
            <a:avLst/>
          </a:prstGeom>
          <a:noFill/>
          <a:ln>
            <a:noFill/>
          </a:ln>
        </p:spPr>
        <p:txBody>
          <a:bodyPr anchorCtr="0" anchor="t" bIns="0" lIns="0" spcFirstLastPara="1" rIns="0" wrap="square" tIns="0">
            <a:spAutoFit/>
          </a:bodyPr>
          <a:lstStyle/>
          <a:p>
            <a:pPr indent="0" lvl="0" marL="0" marR="0" rtl="0" algn="just">
              <a:lnSpc>
                <a:spcPct val="140007"/>
              </a:lnSpc>
              <a:spcBef>
                <a:spcPts val="0"/>
              </a:spcBef>
              <a:spcAft>
                <a:spcPts val="0"/>
              </a:spcAft>
              <a:buNone/>
            </a:pPr>
            <a:r>
              <a:rPr b="1" i="0" lang="en-US" sz="5399" u="none" cap="none" strike="noStrike">
                <a:solidFill>
                  <a:srgbClr val="000000"/>
                </a:solidFill>
                <a:latin typeface="Arial"/>
                <a:ea typeface="Arial"/>
                <a:cs typeface="Arial"/>
                <a:sym typeface="Arial"/>
              </a:rPr>
              <a:t>COMMUNITY ENGAGEMENT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9" name="Shape 179"/>
        <p:cNvGrpSpPr/>
        <p:nvPr/>
      </p:nvGrpSpPr>
      <p:grpSpPr>
        <a:xfrm>
          <a:off x="0" y="0"/>
          <a:ext cx="0" cy="0"/>
          <a:chOff x="0" y="0"/>
          <a:chExt cx="0" cy="0"/>
        </a:xfrm>
      </p:grpSpPr>
      <p:sp>
        <p:nvSpPr>
          <p:cNvPr id="180" name="Google Shape;180;p23"/>
          <p:cNvSpPr txBox="1"/>
          <p:nvPr/>
        </p:nvSpPr>
        <p:spPr>
          <a:xfrm>
            <a:off x="1028700" y="555265"/>
            <a:ext cx="16230600" cy="7101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4614">
                <a:solidFill>
                  <a:srgbClr val="060505"/>
                </a:solidFill>
                <a:latin typeface="Public Sans"/>
                <a:ea typeface="Public Sans"/>
                <a:cs typeface="Public Sans"/>
                <a:sym typeface="Public Sans"/>
              </a:rPr>
              <a:t>MERCEDES ISD </a:t>
            </a:r>
            <a:r>
              <a:rPr b="1" i="0" lang="en-US" sz="4614" u="none" cap="none" strike="noStrike">
                <a:solidFill>
                  <a:srgbClr val="060505"/>
                </a:solidFill>
                <a:latin typeface="Public Sans"/>
                <a:ea typeface="Public Sans"/>
                <a:cs typeface="Public Sans"/>
                <a:sym typeface="Public Sans"/>
              </a:rPr>
              <a:t>TSIA TUTORIALS</a:t>
            </a:r>
            <a:endParaRPr sz="2300"/>
          </a:p>
        </p:txBody>
      </p:sp>
      <p:cxnSp>
        <p:nvCxnSpPr>
          <p:cNvPr id="181" name="Google Shape;181;p23"/>
          <p:cNvCxnSpPr/>
          <p:nvPr/>
        </p:nvCxnSpPr>
        <p:spPr>
          <a:xfrm flipH="1" rot="10800000">
            <a:off x="1028695" y="1521898"/>
            <a:ext cx="16230594" cy="38509"/>
          </a:xfrm>
          <a:prstGeom prst="straightConnector1">
            <a:avLst/>
          </a:prstGeom>
          <a:noFill/>
          <a:ln cap="flat" cmpd="sng" w="9525">
            <a:solidFill>
              <a:srgbClr val="2B2C30"/>
            </a:solidFill>
            <a:prstDash val="solid"/>
            <a:round/>
            <a:headEnd len="sm" w="sm" type="none"/>
            <a:tailEnd len="sm" w="sm" type="none"/>
          </a:ln>
        </p:spPr>
      </p:cxnSp>
      <p:sp>
        <p:nvSpPr>
          <p:cNvPr id="182" name="Google Shape;182;p23"/>
          <p:cNvSpPr txBox="1"/>
          <p:nvPr/>
        </p:nvSpPr>
        <p:spPr>
          <a:xfrm>
            <a:off x="1028700" y="2403735"/>
            <a:ext cx="16374000" cy="7357500"/>
          </a:xfrm>
          <a:prstGeom prst="rect">
            <a:avLst/>
          </a:prstGeom>
          <a:noFill/>
          <a:ln>
            <a:noFill/>
          </a:ln>
        </p:spPr>
        <p:txBody>
          <a:bodyPr anchorCtr="0" anchor="t" bIns="0" lIns="0" spcFirstLastPara="1" rIns="0" wrap="square" tIns="0">
            <a:spAutoFit/>
          </a:bodyPr>
          <a:lstStyle/>
          <a:p>
            <a:pPr indent="-450850" lvl="0" marL="457200" marR="0" rtl="0" algn="l">
              <a:lnSpc>
                <a:spcPct val="140000"/>
              </a:lnSpc>
              <a:spcBef>
                <a:spcPts val="0"/>
              </a:spcBef>
              <a:spcAft>
                <a:spcPts val="0"/>
              </a:spcAft>
              <a:buClr>
                <a:srgbClr val="060505"/>
              </a:buClr>
              <a:buSzPts val="3500"/>
              <a:buFont typeface="Figtree"/>
              <a:buChar char="●"/>
            </a:pPr>
            <a:r>
              <a:rPr i="0" lang="en-US" sz="3500" u="none" cap="none" strike="noStrike">
                <a:solidFill>
                  <a:srgbClr val="060505"/>
                </a:solidFill>
                <a:latin typeface="Figtree"/>
                <a:ea typeface="Figtree"/>
                <a:cs typeface="Figtree"/>
                <a:sym typeface="Figtree"/>
              </a:rPr>
              <a:t>We facilitated after-school TSIA tutorials by leveraging ACE funding to compensate our English and Math faculty.</a:t>
            </a:r>
            <a:endParaRPr sz="1200">
              <a:latin typeface="Figtree"/>
              <a:ea typeface="Figtree"/>
              <a:cs typeface="Figtree"/>
              <a:sym typeface="Figtree"/>
            </a:endParaRPr>
          </a:p>
          <a:p>
            <a:pPr indent="0" lvl="0" marL="457200" marR="0" rtl="0" algn="l">
              <a:lnSpc>
                <a:spcPct val="140000"/>
              </a:lnSpc>
              <a:spcBef>
                <a:spcPts val="0"/>
              </a:spcBef>
              <a:spcAft>
                <a:spcPts val="0"/>
              </a:spcAft>
              <a:buNone/>
            </a:pPr>
            <a:r>
              <a:t/>
            </a:r>
            <a:endParaRPr i="0" sz="3500" u="none" cap="none" strike="noStrike">
              <a:solidFill>
                <a:srgbClr val="060505"/>
              </a:solidFill>
              <a:latin typeface="Figtree"/>
              <a:ea typeface="Figtree"/>
              <a:cs typeface="Figtree"/>
              <a:sym typeface="Figtree"/>
            </a:endParaRPr>
          </a:p>
          <a:p>
            <a:pPr indent="-450850" lvl="0" marL="457200" marR="0" rtl="0" algn="l">
              <a:lnSpc>
                <a:spcPct val="140000"/>
              </a:lnSpc>
              <a:spcBef>
                <a:spcPts val="0"/>
              </a:spcBef>
              <a:spcAft>
                <a:spcPts val="0"/>
              </a:spcAft>
              <a:buClr>
                <a:srgbClr val="060505"/>
              </a:buClr>
              <a:buSzPts val="3500"/>
              <a:buFont typeface="Figtree"/>
              <a:buChar char="●"/>
            </a:pPr>
            <a:r>
              <a:rPr i="0" lang="en-US" sz="3500" u="none" cap="none" strike="noStrike">
                <a:solidFill>
                  <a:srgbClr val="060505"/>
                </a:solidFill>
                <a:latin typeface="Figtree"/>
                <a:ea typeface="Figtree"/>
                <a:cs typeface="Figtree"/>
                <a:sym typeface="Figtree"/>
              </a:rPr>
              <a:t>Additionally, our CTE teachers got in on the fun by assigning TSIA bell-ringers from IXL before class periods. Some of our CTE teachers even made this a competition between each other.</a:t>
            </a:r>
            <a:endParaRPr i="0" sz="3500" u="none" cap="none" strike="noStrike">
              <a:solidFill>
                <a:srgbClr val="060505"/>
              </a:solidFill>
              <a:latin typeface="Figtree"/>
              <a:ea typeface="Figtree"/>
              <a:cs typeface="Figtree"/>
              <a:sym typeface="Figtree"/>
            </a:endParaRPr>
          </a:p>
          <a:p>
            <a:pPr indent="0" lvl="0" marL="457200" marR="0" rtl="0" algn="l">
              <a:lnSpc>
                <a:spcPct val="140000"/>
              </a:lnSpc>
              <a:spcBef>
                <a:spcPts val="0"/>
              </a:spcBef>
              <a:spcAft>
                <a:spcPts val="0"/>
              </a:spcAft>
              <a:buNone/>
            </a:pPr>
            <a:r>
              <a:t/>
            </a:r>
            <a:endParaRPr sz="3500">
              <a:solidFill>
                <a:srgbClr val="060505"/>
              </a:solidFill>
              <a:latin typeface="Figtree"/>
              <a:ea typeface="Figtree"/>
              <a:cs typeface="Figtree"/>
              <a:sym typeface="Figtree"/>
            </a:endParaRPr>
          </a:p>
          <a:p>
            <a:pPr indent="-450850" lvl="0" marL="457200" marR="0" rtl="0" algn="l">
              <a:lnSpc>
                <a:spcPct val="140000"/>
              </a:lnSpc>
              <a:spcBef>
                <a:spcPts val="0"/>
              </a:spcBef>
              <a:spcAft>
                <a:spcPts val="0"/>
              </a:spcAft>
              <a:buClr>
                <a:srgbClr val="060505"/>
              </a:buClr>
              <a:buSzPts val="3500"/>
              <a:buFont typeface="Figtree"/>
              <a:buChar char="●"/>
            </a:pPr>
            <a:r>
              <a:rPr lang="en-US" sz="3500">
                <a:solidFill>
                  <a:srgbClr val="060505"/>
                </a:solidFill>
                <a:latin typeface="Figtree"/>
                <a:ea typeface="Figtree"/>
                <a:cs typeface="Figtree"/>
                <a:sym typeface="Figtree"/>
              </a:rPr>
              <a:t>Intentional blitz sessions are our next effort in TSIA </a:t>
            </a:r>
            <a:r>
              <a:rPr lang="en-US" sz="3500">
                <a:solidFill>
                  <a:srgbClr val="060505"/>
                </a:solidFill>
                <a:latin typeface="Figtree"/>
                <a:ea typeface="Figtree"/>
                <a:cs typeface="Figtree"/>
                <a:sym typeface="Figtree"/>
              </a:rPr>
              <a:t>intervention at Mercedes High School</a:t>
            </a:r>
            <a:endParaRPr sz="3500">
              <a:solidFill>
                <a:srgbClr val="060505"/>
              </a:solidFill>
              <a:latin typeface="Figtree"/>
              <a:ea typeface="Figtree"/>
              <a:cs typeface="Figtree"/>
              <a:sym typeface="Figtree"/>
            </a:endParaRPr>
          </a:p>
          <a:p>
            <a:pPr indent="0" lvl="0" marL="0" marR="0" rtl="0" algn="l">
              <a:lnSpc>
                <a:spcPct val="140000"/>
              </a:lnSpc>
              <a:spcBef>
                <a:spcPts val="0"/>
              </a:spcBef>
              <a:spcAft>
                <a:spcPts val="0"/>
              </a:spcAft>
              <a:buNone/>
            </a:pPr>
            <a:r>
              <a:t/>
            </a:r>
            <a:endParaRPr b="0" i="0" sz="3700" u="none" cap="none" strike="noStrike">
              <a:solidFill>
                <a:srgbClr val="06050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6" name="Shape 186"/>
        <p:cNvGrpSpPr/>
        <p:nvPr/>
      </p:nvGrpSpPr>
      <p:grpSpPr>
        <a:xfrm>
          <a:off x="0" y="0"/>
          <a:ext cx="0" cy="0"/>
          <a:chOff x="0" y="0"/>
          <a:chExt cx="0" cy="0"/>
        </a:xfrm>
      </p:grpSpPr>
      <p:sp>
        <p:nvSpPr>
          <p:cNvPr id="187" name="Google Shape;187;p24"/>
          <p:cNvSpPr txBox="1"/>
          <p:nvPr/>
        </p:nvSpPr>
        <p:spPr>
          <a:xfrm>
            <a:off x="1317150" y="2327561"/>
            <a:ext cx="15653700" cy="6744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450" u="none" cap="none" strike="noStrike">
                <a:solidFill>
                  <a:srgbClr val="060505"/>
                </a:solidFill>
                <a:latin typeface="Figtree"/>
                <a:ea typeface="Figtree"/>
                <a:cs typeface="Figtree"/>
                <a:sym typeface="Figtree"/>
              </a:rPr>
              <a:t>One way that we are soon going to be able to improve our tracking practices, scheduling, and streamline career exploration is through our aquisition on School Links, this was made possible through the Effective Advising Frameworks grant, </a:t>
            </a:r>
            <a:r>
              <a:rPr lang="en-US" sz="3450">
                <a:solidFill>
                  <a:srgbClr val="060505"/>
                </a:solidFill>
                <a:latin typeface="Figtree"/>
                <a:ea typeface="Figtree"/>
                <a:cs typeface="Figtree"/>
                <a:sym typeface="Figtree"/>
              </a:rPr>
              <a:t>who strive to “support the use of high-quality materials and assessments as well as the provision of adequate training and support for implementation” (Texas Education Agency, 2024).</a:t>
            </a:r>
            <a:endParaRPr>
              <a:latin typeface="Figtree"/>
              <a:ea typeface="Figtree"/>
              <a:cs typeface="Figtree"/>
              <a:sym typeface="Figtree"/>
            </a:endParaRPr>
          </a:p>
          <a:p>
            <a:pPr indent="0" lvl="0" marL="0" marR="0" rtl="0" algn="l">
              <a:lnSpc>
                <a:spcPct val="130000"/>
              </a:lnSpc>
              <a:spcBef>
                <a:spcPts val="0"/>
              </a:spcBef>
              <a:spcAft>
                <a:spcPts val="0"/>
              </a:spcAft>
              <a:buNone/>
            </a:pPr>
            <a:r>
              <a:t/>
            </a:r>
            <a:endParaRPr i="0" sz="3450" u="none" cap="none" strike="noStrike">
              <a:solidFill>
                <a:srgbClr val="060505"/>
              </a:solidFill>
              <a:latin typeface="Figtree"/>
              <a:ea typeface="Figtree"/>
              <a:cs typeface="Figtree"/>
              <a:sym typeface="Figtree"/>
            </a:endParaRPr>
          </a:p>
          <a:p>
            <a:pPr indent="0" lvl="0" marL="0" marR="0" rtl="0" algn="l">
              <a:lnSpc>
                <a:spcPct val="130000"/>
              </a:lnSpc>
              <a:spcBef>
                <a:spcPts val="0"/>
              </a:spcBef>
              <a:spcAft>
                <a:spcPts val="0"/>
              </a:spcAft>
              <a:buNone/>
            </a:pPr>
            <a:r>
              <a:rPr b="1" i="1" lang="en-US" sz="3450" u="none" cap="none" strike="noStrike">
                <a:solidFill>
                  <a:srgbClr val="060505"/>
                </a:solidFill>
                <a:latin typeface="Figtree"/>
                <a:ea typeface="Figtree"/>
                <a:cs typeface="Figtree"/>
                <a:sym typeface="Figtree"/>
              </a:rPr>
              <a:t>School Links</a:t>
            </a:r>
            <a:r>
              <a:rPr i="0" lang="en-US" sz="3450" u="none" cap="none" strike="noStrike">
                <a:solidFill>
                  <a:srgbClr val="060505"/>
                </a:solidFill>
                <a:latin typeface="Figtree"/>
                <a:ea typeface="Figtree"/>
                <a:cs typeface="Figtree"/>
                <a:sym typeface="Figtree"/>
              </a:rPr>
              <a:t> should assist greatly in our aboility to sustain these efforts, ensuring that Mercedes ISD students are not only graduating but are truly equipped for their chosen postsecondary pathways</a:t>
            </a:r>
            <a:endParaRPr>
              <a:latin typeface="Figtree"/>
              <a:ea typeface="Figtree"/>
              <a:cs typeface="Figtree"/>
              <a:sym typeface="Figtree"/>
            </a:endParaRPr>
          </a:p>
        </p:txBody>
      </p:sp>
      <p:sp>
        <p:nvSpPr>
          <p:cNvPr id="188" name="Google Shape;188;p24"/>
          <p:cNvSpPr txBox="1"/>
          <p:nvPr/>
        </p:nvSpPr>
        <p:spPr>
          <a:xfrm>
            <a:off x="1028707" y="566588"/>
            <a:ext cx="16230600" cy="5718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714">
                <a:solidFill>
                  <a:srgbClr val="060505"/>
                </a:solidFill>
                <a:latin typeface="Public Sans"/>
                <a:ea typeface="Public Sans"/>
                <a:cs typeface="Public Sans"/>
                <a:sym typeface="Public Sans"/>
              </a:rPr>
              <a:t>SUPPORT BY WAY OF MATERIALS</a:t>
            </a:r>
            <a:endParaRPr/>
          </a:p>
        </p:txBody>
      </p:sp>
      <p:cxnSp>
        <p:nvCxnSpPr>
          <p:cNvPr id="189" name="Google Shape;189;p24"/>
          <p:cNvCxnSpPr/>
          <p:nvPr/>
        </p:nvCxnSpPr>
        <p:spPr>
          <a:xfrm flipH="1" rot="10800000">
            <a:off x="1028695" y="1760761"/>
            <a:ext cx="16230594" cy="38509"/>
          </a:xfrm>
          <a:prstGeom prst="straightConnector1">
            <a:avLst/>
          </a:prstGeom>
          <a:noFill/>
          <a:ln cap="flat" cmpd="sng" w="9525">
            <a:solidFill>
              <a:srgbClr val="2B2C30"/>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3" name="Shape 193"/>
        <p:cNvGrpSpPr/>
        <p:nvPr/>
      </p:nvGrpSpPr>
      <p:grpSpPr>
        <a:xfrm>
          <a:off x="0" y="0"/>
          <a:ext cx="0" cy="0"/>
          <a:chOff x="0" y="0"/>
          <a:chExt cx="0" cy="0"/>
        </a:xfrm>
      </p:grpSpPr>
      <p:sp>
        <p:nvSpPr>
          <p:cNvPr id="194" name="Google Shape;194;p25"/>
          <p:cNvSpPr txBox="1"/>
          <p:nvPr/>
        </p:nvSpPr>
        <p:spPr>
          <a:xfrm>
            <a:off x="6977583" y="680530"/>
            <a:ext cx="4332833" cy="629666"/>
          </a:xfrm>
          <a:prstGeom prst="rect">
            <a:avLst/>
          </a:prstGeom>
          <a:noFill/>
          <a:ln>
            <a:noFill/>
          </a:ln>
        </p:spPr>
        <p:txBody>
          <a:bodyPr anchorCtr="0" anchor="t" bIns="0" lIns="0" spcFirstLastPara="1" rIns="0" wrap="square" tIns="0">
            <a:spAutoFit/>
          </a:bodyPr>
          <a:lstStyle/>
          <a:p>
            <a:pPr indent="0" lvl="0" marL="0" marR="0" rtl="0" algn="ctr">
              <a:lnSpc>
                <a:spcPct val="140037"/>
              </a:lnSpc>
              <a:spcBef>
                <a:spcPts val="0"/>
              </a:spcBef>
              <a:spcAft>
                <a:spcPts val="0"/>
              </a:spcAft>
              <a:buNone/>
            </a:pPr>
            <a:r>
              <a:rPr b="1" i="0" lang="en-US" sz="3709" u="none" cap="none" strike="noStrike">
                <a:solidFill>
                  <a:srgbClr val="000000"/>
                </a:solidFill>
                <a:latin typeface="Arial"/>
                <a:ea typeface="Arial"/>
                <a:cs typeface="Arial"/>
                <a:sym typeface="Arial"/>
              </a:rPr>
              <a:t>KEY FACTORS</a:t>
            </a:r>
            <a:endParaRPr/>
          </a:p>
        </p:txBody>
      </p:sp>
      <p:cxnSp>
        <p:nvCxnSpPr>
          <p:cNvPr id="195" name="Google Shape;195;p25"/>
          <p:cNvCxnSpPr/>
          <p:nvPr/>
        </p:nvCxnSpPr>
        <p:spPr>
          <a:xfrm flipH="1" rot="10800000">
            <a:off x="1028695" y="1557020"/>
            <a:ext cx="16230600" cy="38400"/>
          </a:xfrm>
          <a:prstGeom prst="straightConnector1">
            <a:avLst/>
          </a:prstGeom>
          <a:noFill/>
          <a:ln cap="flat" cmpd="sng" w="9525">
            <a:solidFill>
              <a:srgbClr val="2B2C30"/>
            </a:solidFill>
            <a:prstDash val="solid"/>
            <a:round/>
            <a:headEnd len="sm" w="sm" type="none"/>
            <a:tailEnd len="sm" w="sm" type="none"/>
          </a:ln>
        </p:spPr>
      </p:cxnSp>
      <p:sp>
        <p:nvSpPr>
          <p:cNvPr id="196" name="Google Shape;196;p25"/>
          <p:cNvSpPr txBox="1"/>
          <p:nvPr/>
        </p:nvSpPr>
        <p:spPr>
          <a:xfrm>
            <a:off x="1527345" y="2296874"/>
            <a:ext cx="15421500" cy="6223800"/>
          </a:xfrm>
          <a:prstGeom prst="rect">
            <a:avLst/>
          </a:prstGeom>
          <a:noFill/>
          <a:ln>
            <a:noFill/>
          </a:ln>
        </p:spPr>
        <p:txBody>
          <a:bodyPr anchorCtr="0" anchor="t" bIns="0" lIns="0" spcFirstLastPara="1" rIns="0" wrap="square" tIns="0">
            <a:spAutoFit/>
          </a:bodyPr>
          <a:lstStyle/>
          <a:p>
            <a:pPr indent="-439039" lvl="0" marL="457200" marR="0" rtl="0" algn="l">
              <a:lnSpc>
                <a:spcPct val="140011"/>
              </a:lnSpc>
              <a:spcBef>
                <a:spcPts val="0"/>
              </a:spcBef>
              <a:spcAft>
                <a:spcPts val="0"/>
              </a:spcAft>
              <a:buSzPts val="3314"/>
              <a:buFont typeface="Figtree"/>
              <a:buChar char="●"/>
            </a:pPr>
            <a:r>
              <a:rPr b="1" lang="en-US" sz="3314">
                <a:latin typeface="Figtree"/>
                <a:ea typeface="Figtree"/>
                <a:cs typeface="Figtree"/>
                <a:sym typeface="Figtree"/>
              </a:rPr>
              <a:t>A</a:t>
            </a:r>
            <a:r>
              <a:rPr b="1" i="0" lang="en-US" sz="3314" u="none" cap="none" strike="noStrike">
                <a:solidFill>
                  <a:srgbClr val="000000"/>
                </a:solidFill>
                <a:latin typeface="Figtree"/>
                <a:ea typeface="Figtree"/>
                <a:cs typeface="Figtree"/>
                <a:sym typeface="Figtree"/>
              </a:rPr>
              <a:t>cademic Acceleration:</a:t>
            </a:r>
            <a:r>
              <a:rPr i="0" lang="en-US" sz="3314" u="none" cap="none" strike="noStrike">
                <a:solidFill>
                  <a:srgbClr val="000000"/>
                </a:solidFill>
                <a:latin typeface="Figtree"/>
                <a:ea typeface="Figtree"/>
                <a:cs typeface="Figtree"/>
                <a:sym typeface="Figtree"/>
              </a:rPr>
              <a:t> Leveraging ACE tutoring specifically for TSI, however this should trickle into other testing should our students be able to master the TSIA</a:t>
            </a:r>
            <a:endParaRPr sz="1200">
              <a:latin typeface="Figtree"/>
              <a:ea typeface="Figtree"/>
              <a:cs typeface="Figtree"/>
              <a:sym typeface="Figtree"/>
            </a:endParaRPr>
          </a:p>
          <a:p>
            <a:pPr indent="-439039" lvl="0" marL="457200" marR="0" rtl="0" algn="l">
              <a:lnSpc>
                <a:spcPct val="140011"/>
              </a:lnSpc>
              <a:spcBef>
                <a:spcPts val="0"/>
              </a:spcBef>
              <a:spcAft>
                <a:spcPts val="0"/>
              </a:spcAft>
              <a:buClr>
                <a:srgbClr val="000000"/>
              </a:buClr>
              <a:buSzPts val="3314"/>
              <a:buFont typeface="Figtree"/>
              <a:buChar char="●"/>
            </a:pPr>
            <a:r>
              <a:rPr b="1" i="0" lang="en-US" sz="3314" u="none" cap="none" strike="noStrike">
                <a:solidFill>
                  <a:srgbClr val="000000"/>
                </a:solidFill>
                <a:latin typeface="Figtree"/>
                <a:ea typeface="Figtree"/>
                <a:cs typeface="Figtree"/>
                <a:sym typeface="Figtree"/>
              </a:rPr>
              <a:t>Financial Access:</a:t>
            </a:r>
            <a:r>
              <a:rPr i="0" lang="en-US" sz="3314" u="none" cap="none" strike="noStrike">
                <a:solidFill>
                  <a:srgbClr val="000000"/>
                </a:solidFill>
                <a:latin typeface="Figtree"/>
                <a:ea typeface="Figtree"/>
                <a:cs typeface="Figtree"/>
                <a:sym typeface="Figtree"/>
              </a:rPr>
              <a:t> Jointly facilitating FAFSA/TASFA completion to exceed baseline set in the 24-25 school year and ensuring financial barriers do not impede college enrollment</a:t>
            </a:r>
            <a:endParaRPr sz="1200">
              <a:latin typeface="Figtree"/>
              <a:ea typeface="Figtree"/>
              <a:cs typeface="Figtree"/>
              <a:sym typeface="Figtree"/>
            </a:endParaRPr>
          </a:p>
          <a:p>
            <a:pPr indent="-439039" lvl="0" marL="457200" marR="0" rtl="0" algn="l">
              <a:lnSpc>
                <a:spcPct val="140011"/>
              </a:lnSpc>
              <a:spcBef>
                <a:spcPts val="0"/>
              </a:spcBef>
              <a:spcAft>
                <a:spcPts val="0"/>
              </a:spcAft>
              <a:buSzPts val="3314"/>
              <a:buFont typeface="Figtree"/>
              <a:buChar char="●"/>
            </a:pPr>
            <a:r>
              <a:rPr b="1" i="0" lang="en-US" sz="3314" u="none" cap="none" strike="noStrike">
                <a:solidFill>
                  <a:srgbClr val="000000"/>
                </a:solidFill>
                <a:latin typeface="Figtree"/>
                <a:ea typeface="Figtree"/>
                <a:cs typeface="Figtree"/>
                <a:sym typeface="Figtree"/>
              </a:rPr>
              <a:t>Community Integration:</a:t>
            </a:r>
            <a:r>
              <a:rPr i="0" lang="en-US" sz="3314" u="none" cap="none" strike="noStrike">
                <a:solidFill>
                  <a:srgbClr val="000000"/>
                </a:solidFill>
                <a:latin typeface="Figtree"/>
                <a:ea typeface="Figtree"/>
                <a:cs typeface="Figtree"/>
                <a:sym typeface="Figtree"/>
              </a:rPr>
              <a:t> Utilizing culturally relevant family nights to build trust and increase engagement and in doing so, positively </a:t>
            </a:r>
            <a:r>
              <a:rPr lang="en-US" sz="3314">
                <a:latin typeface="Figtree"/>
                <a:ea typeface="Figtree"/>
                <a:cs typeface="Figtree"/>
                <a:sym typeface="Figtree"/>
              </a:rPr>
              <a:t>affect</a:t>
            </a:r>
            <a:r>
              <a:rPr i="0" lang="en-US" sz="3314" u="none" cap="none" strike="noStrike">
                <a:solidFill>
                  <a:srgbClr val="000000"/>
                </a:solidFill>
                <a:latin typeface="Figtree"/>
                <a:ea typeface="Figtree"/>
                <a:cs typeface="Figtree"/>
                <a:sym typeface="Figtree"/>
              </a:rPr>
              <a:t> the district’s Internal Culture of Advising </a:t>
            </a:r>
            <a:endParaRPr sz="1200">
              <a:latin typeface="Figtree"/>
              <a:ea typeface="Figtree"/>
              <a:cs typeface="Figtree"/>
              <a:sym typeface="Figtre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0" name="Shape 200"/>
        <p:cNvGrpSpPr/>
        <p:nvPr/>
      </p:nvGrpSpPr>
      <p:grpSpPr>
        <a:xfrm>
          <a:off x="0" y="0"/>
          <a:ext cx="0" cy="0"/>
          <a:chOff x="0" y="0"/>
          <a:chExt cx="0" cy="0"/>
        </a:xfrm>
      </p:grpSpPr>
      <p:cxnSp>
        <p:nvCxnSpPr>
          <p:cNvPr id="201" name="Google Shape;201;p26"/>
          <p:cNvCxnSpPr/>
          <p:nvPr/>
        </p:nvCxnSpPr>
        <p:spPr>
          <a:xfrm flipH="1" rot="10800000">
            <a:off x="1206421" y="3591159"/>
            <a:ext cx="16230594" cy="38509"/>
          </a:xfrm>
          <a:prstGeom prst="straightConnector1">
            <a:avLst/>
          </a:prstGeom>
          <a:noFill/>
          <a:ln cap="flat" cmpd="sng" w="9525">
            <a:solidFill>
              <a:srgbClr val="2B2C30"/>
            </a:solidFill>
            <a:prstDash val="solid"/>
            <a:round/>
            <a:headEnd len="sm" w="sm" type="none"/>
            <a:tailEnd len="sm" w="sm" type="none"/>
          </a:ln>
        </p:spPr>
      </p:cxnSp>
      <p:sp>
        <p:nvSpPr>
          <p:cNvPr id="202" name="Google Shape;202;p26"/>
          <p:cNvSpPr/>
          <p:nvPr/>
        </p:nvSpPr>
        <p:spPr>
          <a:xfrm>
            <a:off x="11783762" y="5785469"/>
            <a:ext cx="5653270" cy="2963256"/>
          </a:xfrm>
          <a:custGeom>
            <a:rect b="b" l="l" r="r" t="t"/>
            <a:pathLst>
              <a:path extrusionOk="0" h="2963256" w="5653270">
                <a:moveTo>
                  <a:pt x="0" y="0"/>
                </a:moveTo>
                <a:lnTo>
                  <a:pt x="5653270" y="0"/>
                </a:lnTo>
                <a:lnTo>
                  <a:pt x="5653270" y="2963255"/>
                </a:lnTo>
                <a:lnTo>
                  <a:pt x="0" y="2963255"/>
                </a:lnTo>
                <a:lnTo>
                  <a:pt x="0" y="0"/>
                </a:lnTo>
                <a:close/>
              </a:path>
            </a:pathLst>
          </a:custGeom>
          <a:blipFill rotWithShape="1">
            <a:blip r:embed="rId3">
              <a:alphaModFix/>
            </a:blip>
            <a:stretch>
              <a:fillRect b="0" l="0" r="0" t="0"/>
            </a:stretch>
          </a:blipFill>
          <a:ln>
            <a:noFill/>
          </a:ln>
        </p:spPr>
      </p:sp>
      <p:sp>
        <p:nvSpPr>
          <p:cNvPr id="203" name="Google Shape;203;p26"/>
          <p:cNvSpPr txBox="1"/>
          <p:nvPr/>
        </p:nvSpPr>
        <p:spPr>
          <a:xfrm>
            <a:off x="939834" y="1196739"/>
            <a:ext cx="16408332" cy="2136911"/>
          </a:xfrm>
          <a:prstGeom prst="rect">
            <a:avLst/>
          </a:prstGeom>
          <a:noFill/>
          <a:ln>
            <a:noFill/>
          </a:ln>
        </p:spPr>
        <p:txBody>
          <a:bodyPr anchorCtr="0" anchor="t" bIns="0" lIns="0" spcFirstLastPara="1" rIns="0" wrap="square" tIns="0">
            <a:spAutoFit/>
          </a:bodyPr>
          <a:lstStyle/>
          <a:p>
            <a:pPr indent="0" lvl="0" marL="0" marR="0" rtl="0" algn="l">
              <a:lnSpc>
                <a:spcPct val="91001"/>
              </a:lnSpc>
              <a:spcBef>
                <a:spcPts val="0"/>
              </a:spcBef>
              <a:spcAft>
                <a:spcPts val="0"/>
              </a:spcAft>
              <a:buNone/>
            </a:pPr>
            <a:r>
              <a:rPr b="0" i="0" lang="en-US" sz="17158" u="none" cap="none" strike="noStrike">
                <a:solidFill>
                  <a:srgbClr val="060505"/>
                </a:solidFill>
                <a:latin typeface="Playfair Display"/>
                <a:ea typeface="Playfair Display"/>
                <a:cs typeface="Playfair Display"/>
                <a:sym typeface="Playfair Display"/>
              </a:rPr>
              <a:t>Thank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sp>
        <p:nvSpPr>
          <p:cNvPr id="209" name="Google Shape;209;p27"/>
          <p:cNvSpPr txBox="1"/>
          <p:nvPr/>
        </p:nvSpPr>
        <p:spPr>
          <a:xfrm>
            <a:off x="7442550" y="548850"/>
            <a:ext cx="3402900" cy="10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200">
                <a:solidFill>
                  <a:schemeClr val="dk1"/>
                </a:solidFill>
                <a:latin typeface="Times New Roman"/>
                <a:ea typeface="Times New Roman"/>
                <a:cs typeface="Times New Roman"/>
                <a:sym typeface="Times New Roman"/>
              </a:rPr>
              <a:t>REFERENCES</a:t>
            </a:r>
            <a:endParaRPr b="1" sz="3200">
              <a:solidFill>
                <a:schemeClr val="dk1"/>
              </a:solidFill>
              <a:latin typeface="Times New Roman"/>
              <a:ea typeface="Times New Roman"/>
              <a:cs typeface="Times New Roman"/>
              <a:sym typeface="Times New Roman"/>
            </a:endParaRPr>
          </a:p>
        </p:txBody>
      </p:sp>
      <p:sp>
        <p:nvSpPr>
          <p:cNvPr id="210" name="Google Shape;210;p27"/>
          <p:cNvSpPr txBox="1"/>
          <p:nvPr/>
        </p:nvSpPr>
        <p:spPr>
          <a:xfrm>
            <a:off x="1709275" y="1458350"/>
            <a:ext cx="15038400" cy="7041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US" sz="1900">
                <a:solidFill>
                  <a:schemeClr val="dk1"/>
                </a:solidFill>
                <a:latin typeface="Times New Roman"/>
                <a:ea typeface="Times New Roman"/>
                <a:cs typeface="Times New Roman"/>
                <a:sym typeface="Times New Roman"/>
              </a:rPr>
              <a:t>Morath, M., Commissioner of Education, Schwinn, P., Deputy Commissioner, Academics, Martinez, M., Associate Commissioner, Standards and Support Services, Ramos, S., Director, Curriculum Standards and Student Support, Snyder, J., Director, Special Projects, Texas Education Agency, Zambrano, E., Ph. D. ,. Task Force Chair, Cox, E., M. S. ,. Assistant Professor, Kessel, S., M. Ed. ,. Director of Student Services and Safety, Lerma, E., Ph. D. ,. Assistant Professor, Solmonson, L., Ph. D. ,. Professor, &amp; Wines, L. A., Ph. D. ,. Assistant Professor, Administrator to Program Oversight and Accreditation. (2018a). </a:t>
            </a:r>
            <a:r>
              <a:rPr i="1" lang="en-US" sz="1900">
                <a:solidFill>
                  <a:schemeClr val="dk1"/>
                </a:solidFill>
                <a:latin typeface="Times New Roman"/>
                <a:ea typeface="Times New Roman"/>
                <a:cs typeface="Times New Roman"/>
                <a:sym typeface="Times New Roman"/>
              </a:rPr>
              <a:t>The Texas model for comprehensive school counseling programs</a:t>
            </a:r>
            <a:r>
              <a:rPr lang="en-US" sz="1900">
                <a:solidFill>
                  <a:schemeClr val="dk1"/>
                </a:solidFill>
                <a:latin typeface="Times New Roman"/>
                <a:ea typeface="Times New Roman"/>
                <a:cs typeface="Times New Roman"/>
                <a:sym typeface="Times New Roman"/>
              </a:rPr>
              <a:t> (Fifth Edition) [Book]. Texas Counseling Association. https://tea.texas.gov/academics/learning-support-and-programs/school-guidance-and-counseling/pub2018texas-model5th-edition.pdf</a:t>
            </a:r>
            <a:endParaRPr sz="19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228600" lvl="0" marL="0" rtl="0" algn="l">
              <a:lnSpc>
                <a:spcPct val="115000"/>
              </a:lnSpc>
              <a:spcBef>
                <a:spcPts val="1200"/>
              </a:spcBef>
              <a:spcAft>
                <a:spcPts val="0"/>
              </a:spcAft>
              <a:buClr>
                <a:schemeClr val="dk1"/>
              </a:buClr>
              <a:buSzPts val="1100"/>
              <a:buFont typeface="Arial"/>
              <a:buNone/>
            </a:pPr>
            <a:r>
              <a:rPr lang="en-US" sz="1900">
                <a:solidFill>
                  <a:schemeClr val="dk1"/>
                </a:solidFill>
                <a:latin typeface="Times New Roman"/>
                <a:ea typeface="Times New Roman"/>
                <a:cs typeface="Times New Roman"/>
                <a:sym typeface="Times New Roman"/>
              </a:rPr>
              <a:t>Texas Education Agency. (2024). Effective Advising Framework (EAF) and Effective School Framework (ESF) crosswalk. In </a:t>
            </a:r>
            <a:r>
              <a:rPr i="1" lang="en-US" sz="1900">
                <a:solidFill>
                  <a:schemeClr val="dk1"/>
                </a:solidFill>
                <a:latin typeface="Times New Roman"/>
                <a:ea typeface="Times New Roman"/>
                <a:cs typeface="Times New Roman"/>
                <a:sym typeface="Times New Roman"/>
              </a:rPr>
              <a:t>Texas Education Agency</a:t>
            </a:r>
            <a:r>
              <a:rPr lang="en-US" sz="1900">
                <a:solidFill>
                  <a:schemeClr val="dk1"/>
                </a:solidFill>
                <a:latin typeface="Times New Roman"/>
                <a:ea typeface="Times New Roman"/>
                <a:cs typeface="Times New Roman"/>
                <a:sym typeface="Times New Roman"/>
              </a:rPr>
              <a:t>. https://eaf.tea.texas.gov/sites/eaf.tea.texas.gov/files/2024-08/eaf-and-esf-crosswalk.pdf</a:t>
            </a:r>
            <a:endParaRPr sz="19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 name="Shape 97"/>
        <p:cNvGrpSpPr/>
        <p:nvPr/>
      </p:nvGrpSpPr>
      <p:grpSpPr>
        <a:xfrm>
          <a:off x="0" y="0"/>
          <a:ext cx="0" cy="0"/>
          <a:chOff x="0" y="0"/>
          <a:chExt cx="0" cy="0"/>
        </a:xfrm>
      </p:grpSpPr>
      <p:sp>
        <p:nvSpPr>
          <p:cNvPr id="98" name="Google Shape;98;p14"/>
          <p:cNvSpPr txBox="1"/>
          <p:nvPr/>
        </p:nvSpPr>
        <p:spPr>
          <a:xfrm>
            <a:off x="1028700" y="799657"/>
            <a:ext cx="16230600" cy="64860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714" u="none" cap="none" strike="noStrike">
                <a:solidFill>
                  <a:srgbClr val="060505"/>
                </a:solidFill>
                <a:latin typeface="Public Sans"/>
                <a:ea typeface="Public Sans"/>
                <a:cs typeface="Public Sans"/>
                <a:sym typeface="Public Sans"/>
              </a:rPr>
              <a:t>CONTENTS</a:t>
            </a:r>
            <a:endParaRPr/>
          </a:p>
        </p:txBody>
      </p:sp>
      <p:cxnSp>
        <p:nvCxnSpPr>
          <p:cNvPr id="99" name="Google Shape;99;p14"/>
          <p:cNvCxnSpPr/>
          <p:nvPr/>
        </p:nvCxnSpPr>
        <p:spPr>
          <a:xfrm flipH="1" rot="10800000">
            <a:off x="1028695" y="1760761"/>
            <a:ext cx="16230594" cy="38509"/>
          </a:xfrm>
          <a:prstGeom prst="straightConnector1">
            <a:avLst/>
          </a:prstGeom>
          <a:noFill/>
          <a:ln cap="flat" cmpd="sng" w="9525">
            <a:solidFill>
              <a:srgbClr val="2B2C30"/>
            </a:solidFill>
            <a:prstDash val="solid"/>
            <a:round/>
            <a:headEnd len="sm" w="sm" type="none"/>
            <a:tailEnd len="sm" w="sm" type="none"/>
          </a:ln>
        </p:spPr>
      </p:cxnSp>
      <p:sp>
        <p:nvSpPr>
          <p:cNvPr id="100" name="Google Shape;100;p14"/>
          <p:cNvSpPr txBox="1"/>
          <p:nvPr/>
        </p:nvSpPr>
        <p:spPr>
          <a:xfrm>
            <a:off x="1693575" y="2289475"/>
            <a:ext cx="15054300" cy="66645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chemeClr val="dk1"/>
              </a:buClr>
              <a:buSzPts val="2900"/>
              <a:buFont typeface="Figtree"/>
              <a:buChar char="●"/>
            </a:pPr>
            <a:r>
              <a:rPr i="1" lang="en-US" sz="2900">
                <a:solidFill>
                  <a:schemeClr val="dk1"/>
                </a:solidFill>
                <a:latin typeface="Figtree"/>
                <a:ea typeface="Figtree"/>
                <a:cs typeface="Figtree"/>
                <a:sym typeface="Figtree"/>
              </a:rPr>
              <a:t>Framework Overview:</a:t>
            </a:r>
            <a:r>
              <a:rPr lang="en-US" sz="2900">
                <a:solidFill>
                  <a:schemeClr val="dk1"/>
                </a:solidFill>
                <a:latin typeface="Figtree"/>
                <a:ea typeface="Figtree"/>
                <a:cs typeface="Figtree"/>
                <a:sym typeface="Figtree"/>
              </a:rPr>
              <a:t> Introduction to the EAF and its role in Mercedes ISD.</a:t>
            </a:r>
            <a:endParaRPr sz="2900">
              <a:solidFill>
                <a:schemeClr val="dk1"/>
              </a:solidFill>
              <a:latin typeface="Figtree"/>
              <a:ea typeface="Figtree"/>
              <a:cs typeface="Figtree"/>
              <a:sym typeface="Figtree"/>
            </a:endParaRPr>
          </a:p>
          <a:p>
            <a:pPr indent="0" lvl="0" marL="914400" rtl="0" algn="l">
              <a:spcBef>
                <a:spcPts val="0"/>
              </a:spcBef>
              <a:spcAft>
                <a:spcPts val="0"/>
              </a:spcAft>
              <a:buNone/>
            </a:pPr>
            <a:r>
              <a:t/>
            </a:r>
            <a:endParaRPr sz="2900">
              <a:solidFill>
                <a:schemeClr val="dk1"/>
              </a:solidFill>
              <a:latin typeface="Figtree"/>
              <a:ea typeface="Figtree"/>
              <a:cs typeface="Figtree"/>
              <a:sym typeface="Figtree"/>
            </a:endParaRPr>
          </a:p>
          <a:p>
            <a:pPr indent="-412750" lvl="0" marL="457200" rtl="0" algn="l">
              <a:spcBef>
                <a:spcPts val="0"/>
              </a:spcBef>
              <a:spcAft>
                <a:spcPts val="0"/>
              </a:spcAft>
              <a:buClr>
                <a:schemeClr val="dk1"/>
              </a:buClr>
              <a:buSzPts val="2900"/>
              <a:buFont typeface="Figtree"/>
              <a:buChar char="●"/>
            </a:pPr>
            <a:r>
              <a:rPr i="1" lang="en-US" sz="2900">
                <a:solidFill>
                  <a:schemeClr val="dk1"/>
                </a:solidFill>
                <a:latin typeface="Figtree"/>
                <a:ea typeface="Figtree"/>
                <a:cs typeface="Figtree"/>
                <a:sym typeface="Figtree"/>
              </a:rPr>
              <a:t>Strategic Lever 1:</a:t>
            </a:r>
            <a:r>
              <a:rPr lang="en-US" sz="2900">
                <a:solidFill>
                  <a:schemeClr val="dk1"/>
                </a:solidFill>
                <a:latin typeface="Figtree"/>
                <a:ea typeface="Figtree"/>
                <a:cs typeface="Figtree"/>
                <a:sym typeface="Figtree"/>
              </a:rPr>
              <a:t> Leadership &amp; Planning: Details on your EAF Steering Committee and steering committee members.</a:t>
            </a:r>
            <a:endParaRPr sz="2900">
              <a:solidFill>
                <a:schemeClr val="dk1"/>
              </a:solidFill>
              <a:latin typeface="Figtree"/>
              <a:ea typeface="Figtree"/>
              <a:cs typeface="Figtree"/>
              <a:sym typeface="Figtree"/>
            </a:endParaRPr>
          </a:p>
          <a:p>
            <a:pPr indent="0" lvl="0" marL="457200" rtl="0" algn="l">
              <a:spcBef>
                <a:spcPts val="0"/>
              </a:spcBef>
              <a:spcAft>
                <a:spcPts val="0"/>
              </a:spcAft>
              <a:buNone/>
            </a:pPr>
            <a:r>
              <a:t/>
            </a:r>
            <a:endParaRPr sz="2900">
              <a:solidFill>
                <a:schemeClr val="dk1"/>
              </a:solidFill>
              <a:latin typeface="Figtree"/>
              <a:ea typeface="Figtree"/>
              <a:cs typeface="Figtree"/>
              <a:sym typeface="Figtree"/>
            </a:endParaRPr>
          </a:p>
          <a:p>
            <a:pPr indent="-412750" lvl="0" marL="457200" rtl="0" algn="l">
              <a:spcBef>
                <a:spcPts val="0"/>
              </a:spcBef>
              <a:spcAft>
                <a:spcPts val="0"/>
              </a:spcAft>
              <a:buClr>
                <a:schemeClr val="dk1"/>
              </a:buClr>
              <a:buSzPts val="2900"/>
              <a:buFont typeface="Figtree"/>
              <a:buChar char="●"/>
            </a:pPr>
            <a:r>
              <a:rPr i="1" lang="en-US" sz="2900">
                <a:solidFill>
                  <a:schemeClr val="dk1"/>
                </a:solidFill>
                <a:latin typeface="Figtree"/>
                <a:ea typeface="Figtree"/>
                <a:cs typeface="Figtree"/>
                <a:sym typeface="Figtree"/>
              </a:rPr>
              <a:t>Strategic Lever 3:</a:t>
            </a:r>
            <a:r>
              <a:rPr lang="en-US" sz="2900">
                <a:solidFill>
                  <a:schemeClr val="dk1"/>
                </a:solidFill>
                <a:latin typeface="Figtree"/>
                <a:ea typeface="Figtree"/>
                <a:cs typeface="Figtree"/>
                <a:sym typeface="Figtree"/>
              </a:rPr>
              <a:t> Internal Culture of Advising: Community engagement, family nights ("Tamales"), and staff roles.</a:t>
            </a:r>
            <a:endParaRPr sz="2900">
              <a:solidFill>
                <a:schemeClr val="dk1"/>
              </a:solidFill>
              <a:latin typeface="Figtree"/>
              <a:ea typeface="Figtree"/>
              <a:cs typeface="Figtree"/>
              <a:sym typeface="Figtree"/>
            </a:endParaRPr>
          </a:p>
          <a:p>
            <a:pPr indent="0" lvl="0" marL="914400" rtl="0" algn="l">
              <a:spcBef>
                <a:spcPts val="0"/>
              </a:spcBef>
              <a:spcAft>
                <a:spcPts val="0"/>
              </a:spcAft>
              <a:buNone/>
            </a:pPr>
            <a:r>
              <a:t/>
            </a:r>
            <a:endParaRPr sz="2900">
              <a:solidFill>
                <a:schemeClr val="dk1"/>
              </a:solidFill>
              <a:latin typeface="Figtree"/>
              <a:ea typeface="Figtree"/>
              <a:cs typeface="Figtree"/>
              <a:sym typeface="Figtree"/>
            </a:endParaRPr>
          </a:p>
          <a:p>
            <a:pPr indent="-412750" lvl="0" marL="457200" rtl="0" algn="l">
              <a:spcBef>
                <a:spcPts val="0"/>
              </a:spcBef>
              <a:spcAft>
                <a:spcPts val="0"/>
              </a:spcAft>
              <a:buClr>
                <a:schemeClr val="dk1"/>
              </a:buClr>
              <a:buSzPts val="2900"/>
              <a:buFont typeface="Figtree"/>
              <a:buChar char="●"/>
            </a:pPr>
            <a:r>
              <a:rPr i="1" lang="en-US" sz="2900">
                <a:solidFill>
                  <a:schemeClr val="dk1"/>
                </a:solidFill>
                <a:latin typeface="Figtree"/>
                <a:ea typeface="Figtree"/>
                <a:cs typeface="Figtree"/>
                <a:sym typeface="Figtree"/>
              </a:rPr>
              <a:t>Academic Readiness &amp; TSIA:</a:t>
            </a:r>
            <a:r>
              <a:rPr lang="en-US" sz="2900">
                <a:solidFill>
                  <a:schemeClr val="dk1"/>
                </a:solidFill>
                <a:latin typeface="Figtree"/>
                <a:ea typeface="Figtree"/>
                <a:cs typeface="Figtree"/>
                <a:sym typeface="Figtree"/>
              </a:rPr>
              <a:t> Leveraging ACE funding, IXL bell-ringers, and faculty collaboration.</a:t>
            </a:r>
            <a:endParaRPr sz="2900">
              <a:solidFill>
                <a:schemeClr val="dk1"/>
              </a:solidFill>
              <a:latin typeface="Figtree"/>
              <a:ea typeface="Figtree"/>
              <a:cs typeface="Figtree"/>
              <a:sym typeface="Figtree"/>
            </a:endParaRPr>
          </a:p>
          <a:p>
            <a:pPr indent="0" lvl="0" marL="457200" rtl="0" algn="l">
              <a:spcBef>
                <a:spcPts val="0"/>
              </a:spcBef>
              <a:spcAft>
                <a:spcPts val="0"/>
              </a:spcAft>
              <a:buNone/>
            </a:pPr>
            <a:r>
              <a:t/>
            </a:r>
            <a:endParaRPr sz="2900">
              <a:solidFill>
                <a:schemeClr val="dk1"/>
              </a:solidFill>
              <a:latin typeface="Figtree"/>
              <a:ea typeface="Figtree"/>
              <a:cs typeface="Figtree"/>
              <a:sym typeface="Figtree"/>
            </a:endParaRPr>
          </a:p>
          <a:p>
            <a:pPr indent="-412750" lvl="0" marL="457200" rtl="0" algn="l">
              <a:spcBef>
                <a:spcPts val="0"/>
              </a:spcBef>
              <a:spcAft>
                <a:spcPts val="0"/>
              </a:spcAft>
              <a:buClr>
                <a:schemeClr val="dk1"/>
              </a:buClr>
              <a:buSzPts val="2900"/>
              <a:buFont typeface="Figtree"/>
              <a:buChar char="●"/>
            </a:pPr>
            <a:r>
              <a:rPr i="1" lang="en-US" sz="2900">
                <a:solidFill>
                  <a:schemeClr val="dk1"/>
                </a:solidFill>
                <a:latin typeface="Figtree"/>
                <a:ea typeface="Figtree"/>
                <a:cs typeface="Figtree"/>
                <a:sym typeface="Figtree"/>
              </a:rPr>
              <a:t>Tools for Sustainability: </a:t>
            </a:r>
            <a:r>
              <a:rPr lang="en-US" sz="2900">
                <a:solidFill>
                  <a:schemeClr val="dk1"/>
                </a:solidFill>
                <a:latin typeface="Figtree"/>
                <a:ea typeface="Figtree"/>
                <a:cs typeface="Figtree"/>
                <a:sym typeface="Figtree"/>
              </a:rPr>
              <a:t>Integration of SchoolLinks for career exploration and tracking.</a:t>
            </a:r>
            <a:endParaRPr sz="2900">
              <a:solidFill>
                <a:schemeClr val="dk1"/>
              </a:solidFill>
              <a:latin typeface="Figtree"/>
              <a:ea typeface="Figtree"/>
              <a:cs typeface="Figtree"/>
              <a:sym typeface="Figtree"/>
            </a:endParaRPr>
          </a:p>
          <a:p>
            <a:pPr indent="0" lvl="0" marL="0" rtl="0" algn="l">
              <a:spcBef>
                <a:spcPts val="0"/>
              </a:spcBef>
              <a:spcAft>
                <a:spcPts val="0"/>
              </a:spcAft>
              <a:buNone/>
            </a:pPr>
            <a:r>
              <a:t/>
            </a:r>
            <a:endParaRPr sz="2900">
              <a:solidFill>
                <a:schemeClr val="dk1"/>
              </a:solidFill>
              <a:latin typeface="Figtree"/>
              <a:ea typeface="Figtree"/>
              <a:cs typeface="Figtree"/>
              <a:sym typeface="Figtree"/>
            </a:endParaRPr>
          </a:p>
          <a:p>
            <a:pPr indent="-412750" lvl="0" marL="457200" rtl="0" algn="l">
              <a:spcBef>
                <a:spcPts val="0"/>
              </a:spcBef>
              <a:spcAft>
                <a:spcPts val="0"/>
              </a:spcAft>
              <a:buClr>
                <a:schemeClr val="dk1"/>
              </a:buClr>
              <a:buSzPts val="2900"/>
              <a:buFont typeface="Figtree"/>
              <a:buChar char="●"/>
            </a:pPr>
            <a:r>
              <a:rPr i="1" lang="en-US" sz="2900">
                <a:solidFill>
                  <a:schemeClr val="dk1"/>
                </a:solidFill>
                <a:latin typeface="Figtree"/>
                <a:ea typeface="Figtree"/>
                <a:cs typeface="Figtree"/>
                <a:sym typeface="Figtree"/>
              </a:rPr>
              <a:t>Next Steps &amp; Implementation: </a:t>
            </a:r>
            <a:r>
              <a:rPr lang="en-US" sz="2900">
                <a:solidFill>
                  <a:schemeClr val="dk1"/>
                </a:solidFill>
                <a:latin typeface="Figtree"/>
                <a:ea typeface="Figtree"/>
                <a:cs typeface="Figtree"/>
                <a:sym typeface="Figtree"/>
              </a:rPr>
              <a:t>Future goals for FAFSA/TASFA and long-term EAF milestones.</a:t>
            </a:r>
            <a:endParaRPr sz="2900">
              <a:solidFill>
                <a:schemeClr val="dk1"/>
              </a:solidFill>
              <a:latin typeface="Figtree"/>
              <a:ea typeface="Figtree"/>
              <a:cs typeface="Figtree"/>
              <a:sym typeface="Figtre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cxnSp>
        <p:nvCxnSpPr>
          <p:cNvPr id="105" name="Google Shape;105;p15"/>
          <p:cNvCxnSpPr/>
          <p:nvPr/>
        </p:nvCxnSpPr>
        <p:spPr>
          <a:xfrm flipH="1" rot="10800000">
            <a:off x="1028695" y="1214438"/>
            <a:ext cx="16230600" cy="38400"/>
          </a:xfrm>
          <a:prstGeom prst="straightConnector1">
            <a:avLst/>
          </a:prstGeom>
          <a:noFill/>
          <a:ln cap="flat" cmpd="sng" w="9525">
            <a:solidFill>
              <a:srgbClr val="2B2C30"/>
            </a:solidFill>
            <a:prstDash val="solid"/>
            <a:round/>
            <a:headEnd len="sm" w="sm" type="none"/>
            <a:tailEnd len="sm" w="sm" type="none"/>
          </a:ln>
        </p:spPr>
      </p:cxnSp>
      <p:sp>
        <p:nvSpPr>
          <p:cNvPr id="106" name="Google Shape;106;p15"/>
          <p:cNvSpPr/>
          <p:nvPr/>
        </p:nvSpPr>
        <p:spPr>
          <a:xfrm>
            <a:off x="1028700" y="6933925"/>
            <a:ext cx="3240314" cy="3090577"/>
          </a:xfrm>
          <a:custGeom>
            <a:rect b="b" l="l" r="r" t="t"/>
            <a:pathLst>
              <a:path extrusionOk="0" h="3169823" w="3323399">
                <a:moveTo>
                  <a:pt x="0" y="0"/>
                </a:moveTo>
                <a:lnTo>
                  <a:pt x="3323399" y="0"/>
                </a:lnTo>
                <a:lnTo>
                  <a:pt x="3323399" y="3169823"/>
                </a:lnTo>
                <a:lnTo>
                  <a:pt x="0" y="3169823"/>
                </a:lnTo>
                <a:lnTo>
                  <a:pt x="0" y="0"/>
                </a:lnTo>
                <a:close/>
              </a:path>
            </a:pathLst>
          </a:custGeom>
          <a:blipFill rotWithShape="1">
            <a:blip r:embed="rId3">
              <a:alphaModFix/>
            </a:blip>
            <a:stretch>
              <a:fillRect b="0" l="0" r="0" t="0"/>
            </a:stretch>
          </a:blipFill>
          <a:ln>
            <a:noFill/>
          </a:ln>
        </p:spPr>
      </p:sp>
      <p:sp>
        <p:nvSpPr>
          <p:cNvPr id="107" name="Google Shape;107;p15"/>
          <p:cNvSpPr/>
          <p:nvPr/>
        </p:nvSpPr>
        <p:spPr>
          <a:xfrm>
            <a:off x="5048439" y="7378582"/>
            <a:ext cx="4200715" cy="2201876"/>
          </a:xfrm>
          <a:custGeom>
            <a:rect b="b" l="l" r="r" t="t"/>
            <a:pathLst>
              <a:path extrusionOk="0" h="2258334" w="4308426">
                <a:moveTo>
                  <a:pt x="0" y="0"/>
                </a:moveTo>
                <a:lnTo>
                  <a:pt x="4308427" y="0"/>
                </a:lnTo>
                <a:lnTo>
                  <a:pt x="4308427" y="2258333"/>
                </a:lnTo>
                <a:lnTo>
                  <a:pt x="0" y="2258333"/>
                </a:lnTo>
                <a:lnTo>
                  <a:pt x="0" y="0"/>
                </a:lnTo>
                <a:close/>
              </a:path>
            </a:pathLst>
          </a:custGeom>
          <a:blipFill rotWithShape="1">
            <a:blip r:embed="rId4">
              <a:alphaModFix/>
            </a:blip>
            <a:stretch>
              <a:fillRect b="0" l="0" r="0" t="0"/>
            </a:stretch>
          </a:blipFill>
          <a:ln>
            <a:noFill/>
          </a:ln>
        </p:spPr>
      </p:sp>
      <p:sp>
        <p:nvSpPr>
          <p:cNvPr id="108" name="Google Shape;108;p15"/>
          <p:cNvSpPr txBox="1"/>
          <p:nvPr/>
        </p:nvSpPr>
        <p:spPr>
          <a:xfrm>
            <a:off x="1028700" y="2095380"/>
            <a:ext cx="15953100" cy="3996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950" u="none" cap="none" strike="noStrike">
                <a:solidFill>
                  <a:srgbClr val="060505"/>
                </a:solidFill>
                <a:latin typeface="Figtree"/>
                <a:ea typeface="Figtree"/>
                <a:cs typeface="Figtree"/>
                <a:sym typeface="Figtree"/>
              </a:rPr>
              <a:t>Through Region One and the Effective Advising Framework (EAF), Mercedes ISD has been working to create a blueprint for planning, implementing, and evaluating an individual planning system within the comprehensive school counseling program. </a:t>
            </a:r>
            <a:endParaRPr>
              <a:latin typeface="Figtree"/>
              <a:ea typeface="Figtree"/>
              <a:cs typeface="Figtree"/>
              <a:sym typeface="Figtree"/>
            </a:endParaRPr>
          </a:p>
          <a:p>
            <a:pPr indent="0" lvl="0" marL="0" marR="0" rtl="0" algn="l">
              <a:lnSpc>
                <a:spcPct val="130000"/>
              </a:lnSpc>
              <a:spcBef>
                <a:spcPts val="0"/>
              </a:spcBef>
              <a:spcAft>
                <a:spcPts val="0"/>
              </a:spcAft>
              <a:buNone/>
            </a:pPr>
            <a:r>
              <a:t/>
            </a:r>
            <a:endParaRPr i="0" sz="2950" u="none" cap="none" strike="noStrike">
              <a:solidFill>
                <a:srgbClr val="060505"/>
              </a:solidFill>
              <a:latin typeface="Figtree"/>
              <a:ea typeface="Figtree"/>
              <a:cs typeface="Figtree"/>
              <a:sym typeface="Figtree"/>
            </a:endParaRPr>
          </a:p>
          <a:p>
            <a:pPr indent="0" lvl="0" marL="0" marR="0" rtl="0" algn="l">
              <a:lnSpc>
                <a:spcPct val="130000"/>
              </a:lnSpc>
              <a:spcBef>
                <a:spcPts val="0"/>
              </a:spcBef>
              <a:spcAft>
                <a:spcPts val="0"/>
              </a:spcAft>
              <a:buNone/>
            </a:pPr>
            <a:r>
              <a:rPr i="0" lang="en-US" sz="2950" u="none" cap="none" strike="noStrike">
                <a:solidFill>
                  <a:srgbClr val="060505"/>
                </a:solidFill>
                <a:latin typeface="Figtree"/>
                <a:ea typeface="Figtree"/>
                <a:cs typeface="Figtree"/>
                <a:sym typeface="Figtree"/>
              </a:rPr>
              <a:t>Our goals involve raising awareness regarding post secondary readiness by strengthening and expanding or current community-based partners, equipping all of our staff with the knowledge to guide students through college/university enrollment, and revamping our TSIA practices.</a:t>
            </a:r>
            <a:endParaRPr>
              <a:latin typeface="Figtree"/>
              <a:ea typeface="Figtree"/>
              <a:cs typeface="Figtree"/>
              <a:sym typeface="Figtree"/>
            </a:endParaRPr>
          </a:p>
        </p:txBody>
      </p:sp>
      <p:sp>
        <p:nvSpPr>
          <p:cNvPr id="109" name="Google Shape;109;p15"/>
          <p:cNvSpPr txBox="1"/>
          <p:nvPr/>
        </p:nvSpPr>
        <p:spPr>
          <a:xfrm>
            <a:off x="1028700" y="360229"/>
            <a:ext cx="16230600" cy="556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614">
                <a:solidFill>
                  <a:srgbClr val="060505"/>
                </a:solidFill>
                <a:latin typeface="Public Sans"/>
                <a:ea typeface="Public Sans"/>
                <a:cs typeface="Public Sans"/>
                <a:sym typeface="Public Sans"/>
              </a:rPr>
              <a:t>FRAMEWORK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3" name="Shape 113"/>
        <p:cNvGrpSpPr/>
        <p:nvPr/>
      </p:nvGrpSpPr>
      <p:grpSpPr>
        <a:xfrm>
          <a:off x="0" y="0"/>
          <a:ext cx="0" cy="0"/>
          <a:chOff x="0" y="0"/>
          <a:chExt cx="0" cy="0"/>
        </a:xfrm>
      </p:grpSpPr>
      <p:sp>
        <p:nvSpPr>
          <p:cNvPr id="114" name="Google Shape;114;p16"/>
          <p:cNvSpPr txBox="1"/>
          <p:nvPr/>
        </p:nvSpPr>
        <p:spPr>
          <a:xfrm>
            <a:off x="1022557" y="2041275"/>
            <a:ext cx="16242900" cy="5292600"/>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i="0" lang="en-US" sz="3016" u="none" cap="none" strike="noStrike">
                <a:solidFill>
                  <a:srgbClr val="060505"/>
                </a:solidFill>
                <a:latin typeface="Figtree"/>
                <a:ea typeface="Figtree"/>
                <a:cs typeface="Figtree"/>
                <a:sym typeface="Figtree"/>
              </a:rPr>
              <a:t>The Effective Advising Framework is designed to provide technical assistance that fostered different perspectives of how to achieve goals that as a district, we were already working toward. Our coaches, Amanda Cardoza and now Karla Deluna, have been excellent in guiding us through every step of the process from the planning phase to now. I think sometimes, especially in the planning phase, having that outside perspective, even sometimes as simply as having an outside presence and designated time for our team to plan, provided us the opportunity to answer our own questions and solutions to our own problems. Currently, Mercedes ISD is in the second year of the cycle, where initiatives that we began planning over a year ago are starting to come into fruition.</a:t>
            </a:r>
            <a:endParaRPr sz="700">
              <a:latin typeface="Figtree"/>
              <a:ea typeface="Figtree"/>
              <a:cs typeface="Figtree"/>
              <a:sym typeface="Figtree"/>
            </a:endParaRPr>
          </a:p>
        </p:txBody>
      </p:sp>
      <p:cxnSp>
        <p:nvCxnSpPr>
          <p:cNvPr id="115" name="Google Shape;115;p16"/>
          <p:cNvCxnSpPr/>
          <p:nvPr/>
        </p:nvCxnSpPr>
        <p:spPr>
          <a:xfrm flipH="1" rot="10800000">
            <a:off x="1028695" y="1371238"/>
            <a:ext cx="16230600" cy="38400"/>
          </a:xfrm>
          <a:prstGeom prst="straightConnector1">
            <a:avLst/>
          </a:prstGeom>
          <a:noFill/>
          <a:ln cap="flat" cmpd="sng" w="9525">
            <a:solidFill>
              <a:srgbClr val="2B2C30"/>
            </a:solidFill>
            <a:prstDash val="solid"/>
            <a:round/>
            <a:headEnd len="sm" w="sm" type="none"/>
            <a:tailEnd len="sm" w="sm" type="none"/>
          </a:ln>
        </p:spPr>
      </p:cxnSp>
      <p:sp>
        <p:nvSpPr>
          <p:cNvPr id="116" name="Google Shape;116;p16"/>
          <p:cNvSpPr txBox="1"/>
          <p:nvPr/>
        </p:nvSpPr>
        <p:spPr>
          <a:xfrm>
            <a:off x="1028700" y="532729"/>
            <a:ext cx="16230600" cy="556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614">
                <a:solidFill>
                  <a:srgbClr val="060505"/>
                </a:solidFill>
                <a:latin typeface="Public Sans"/>
                <a:ea typeface="Public Sans"/>
                <a:cs typeface="Public Sans"/>
                <a:sym typeface="Public Sans"/>
              </a:rPr>
              <a:t>FRAMEWORK 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17"/>
          <p:cNvSpPr txBox="1"/>
          <p:nvPr/>
        </p:nvSpPr>
        <p:spPr>
          <a:xfrm>
            <a:off x="802222" y="2122170"/>
            <a:ext cx="16381500" cy="6710100"/>
          </a:xfrm>
          <a:prstGeom prst="rect">
            <a:avLst/>
          </a:prstGeom>
          <a:noFill/>
          <a:ln>
            <a:noFill/>
          </a:ln>
        </p:spPr>
        <p:txBody>
          <a:bodyPr anchorCtr="0" anchor="t" bIns="0" lIns="0" spcFirstLastPara="1" rIns="0" wrap="square" tIns="0">
            <a:spAutoFit/>
          </a:bodyPr>
          <a:lstStyle/>
          <a:p>
            <a:pPr indent="-307657" lvl="1" marL="615313" marR="0" rtl="0" algn="l">
              <a:lnSpc>
                <a:spcPct val="130010"/>
              </a:lnSpc>
              <a:spcBef>
                <a:spcPts val="0"/>
              </a:spcBef>
              <a:spcAft>
                <a:spcPts val="0"/>
              </a:spcAft>
              <a:buClr>
                <a:srgbClr val="060505"/>
              </a:buClr>
              <a:buSzPts val="2849"/>
              <a:buFont typeface="Arial"/>
              <a:buChar char="•"/>
            </a:pPr>
            <a:r>
              <a:rPr b="0" i="0" lang="en-US" sz="2849" u="none" cap="none" strike="noStrike">
                <a:solidFill>
                  <a:srgbClr val="060505"/>
                </a:solidFill>
                <a:latin typeface="Arial"/>
                <a:ea typeface="Arial"/>
                <a:cs typeface="Arial"/>
                <a:sym typeface="Arial"/>
              </a:rPr>
              <a:t> </a:t>
            </a:r>
            <a:r>
              <a:rPr i="0" lang="en-US" sz="2849" u="none" cap="none" strike="noStrike">
                <a:solidFill>
                  <a:srgbClr val="060505"/>
                </a:solidFill>
                <a:latin typeface="Figtree"/>
                <a:ea typeface="Figtree"/>
                <a:cs typeface="Figtree"/>
                <a:sym typeface="Figtree"/>
              </a:rPr>
              <a:t>Over time, our postsecondary readiness data shows strong gains in CCMR performance, especially in dual credit completion, industry certifications, and associate degrees, along with steady growth in CTE Completers and Outcome Bonuses. However, we continue to see a need for focused improvement in meeting TSI benchmarks and increasing AP/IB performance. A key strength is that our direct-to-college enrollment rate is above the state average, and emergent bilingual students exceed both district and state averages in earning Industry-Based Certifications. </a:t>
            </a:r>
            <a:endParaRPr>
              <a:latin typeface="Figtree"/>
              <a:ea typeface="Figtree"/>
              <a:cs typeface="Figtree"/>
              <a:sym typeface="Figtree"/>
            </a:endParaRPr>
          </a:p>
          <a:p>
            <a:pPr indent="-307657" lvl="1" marL="615313" marR="0" rtl="0" algn="l">
              <a:lnSpc>
                <a:spcPct val="130010"/>
              </a:lnSpc>
              <a:spcBef>
                <a:spcPts val="0"/>
              </a:spcBef>
              <a:spcAft>
                <a:spcPts val="0"/>
              </a:spcAft>
              <a:buClr>
                <a:srgbClr val="060505"/>
              </a:buClr>
              <a:buSzPts val="2849"/>
              <a:buFont typeface="Figtree"/>
              <a:buChar char="•"/>
            </a:pPr>
            <a:r>
              <a:rPr i="0" lang="en-US" sz="2849" u="none" cap="none" strike="noStrike">
                <a:solidFill>
                  <a:srgbClr val="060505"/>
                </a:solidFill>
                <a:latin typeface="Figtree"/>
                <a:ea typeface="Figtree"/>
                <a:cs typeface="Figtree"/>
                <a:sym typeface="Figtree"/>
              </a:rPr>
              <a:t>FAFSA completion is another relative strength, falling just slightly below the state average. Areas for improvement include increasing TSI, AP/IB, and dual credit completion rates for special education and emergent bilingual students, as these indicators remain well below district and state performance and represent important opportunities to strengthen overall CCMR readiness.</a:t>
            </a:r>
            <a:endParaRPr>
              <a:latin typeface="Figtree"/>
              <a:ea typeface="Figtree"/>
              <a:cs typeface="Figtree"/>
              <a:sym typeface="Figtree"/>
            </a:endParaRPr>
          </a:p>
          <a:p>
            <a:pPr indent="0" lvl="0" marL="0" marR="0" rtl="0" algn="l">
              <a:lnSpc>
                <a:spcPct val="116356"/>
              </a:lnSpc>
              <a:spcBef>
                <a:spcPts val="0"/>
              </a:spcBef>
              <a:spcAft>
                <a:spcPts val="0"/>
              </a:spcAft>
              <a:buNone/>
            </a:pPr>
            <a:r>
              <a:t/>
            </a:r>
            <a:endParaRPr i="0" sz="2849" u="none" cap="none" strike="noStrike">
              <a:solidFill>
                <a:srgbClr val="060505"/>
              </a:solidFill>
              <a:latin typeface="Figtree"/>
              <a:ea typeface="Figtree"/>
              <a:cs typeface="Figtree"/>
              <a:sym typeface="Figtree"/>
            </a:endParaRPr>
          </a:p>
        </p:txBody>
      </p:sp>
      <p:sp>
        <p:nvSpPr>
          <p:cNvPr id="122" name="Google Shape;122;p17"/>
          <p:cNvSpPr txBox="1"/>
          <p:nvPr/>
        </p:nvSpPr>
        <p:spPr>
          <a:xfrm>
            <a:off x="877711" y="480505"/>
            <a:ext cx="16230600" cy="5718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714" u="none" cap="none" strike="noStrike">
                <a:solidFill>
                  <a:srgbClr val="060505"/>
                </a:solidFill>
                <a:latin typeface="Public Sans"/>
                <a:ea typeface="Public Sans"/>
                <a:cs typeface="Public Sans"/>
                <a:sym typeface="Public Sans"/>
              </a:rPr>
              <a:t>AREAS WE WANT TO GROW AS A </a:t>
            </a:r>
            <a:r>
              <a:rPr b="1" lang="en-US" sz="3714">
                <a:solidFill>
                  <a:srgbClr val="060505"/>
                </a:solidFill>
                <a:latin typeface="Public Sans"/>
                <a:ea typeface="Public Sans"/>
                <a:cs typeface="Public Sans"/>
                <a:sym typeface="Public Sans"/>
              </a:rPr>
              <a:t>DISTRICT</a:t>
            </a:r>
            <a:endParaRPr/>
          </a:p>
        </p:txBody>
      </p:sp>
      <p:cxnSp>
        <p:nvCxnSpPr>
          <p:cNvPr id="123" name="Google Shape;123;p17"/>
          <p:cNvCxnSpPr/>
          <p:nvPr/>
        </p:nvCxnSpPr>
        <p:spPr>
          <a:xfrm flipH="1" rot="10800000">
            <a:off x="1028695" y="1447899"/>
            <a:ext cx="16230594" cy="38509"/>
          </a:xfrm>
          <a:prstGeom prst="straightConnector1">
            <a:avLst/>
          </a:prstGeom>
          <a:noFill/>
          <a:ln cap="flat" cmpd="sng" w="9525">
            <a:solidFill>
              <a:srgbClr val="2B2C30"/>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1" name="Shape 131"/>
        <p:cNvGrpSpPr/>
        <p:nvPr/>
      </p:nvGrpSpPr>
      <p:grpSpPr>
        <a:xfrm>
          <a:off x="0" y="0"/>
          <a:ext cx="0" cy="0"/>
          <a:chOff x="0" y="0"/>
          <a:chExt cx="0" cy="0"/>
        </a:xfrm>
      </p:grpSpPr>
      <p:sp>
        <p:nvSpPr>
          <p:cNvPr id="132" name="Google Shape;132;p18"/>
          <p:cNvSpPr txBox="1"/>
          <p:nvPr/>
        </p:nvSpPr>
        <p:spPr>
          <a:xfrm>
            <a:off x="448950" y="1812100"/>
            <a:ext cx="17390100" cy="7842600"/>
          </a:xfrm>
          <a:prstGeom prst="rect">
            <a:avLst/>
          </a:prstGeom>
          <a:noFill/>
          <a:ln>
            <a:noFill/>
          </a:ln>
        </p:spPr>
        <p:txBody>
          <a:bodyPr anchorCtr="0" anchor="t" bIns="0" lIns="0" spcFirstLastPara="1" rIns="0" wrap="square" tIns="0">
            <a:spAutoFit/>
          </a:bodyPr>
          <a:lstStyle/>
          <a:p>
            <a:pPr indent="-396811" lvl="0" marL="914400" marR="0" rtl="0" algn="l">
              <a:lnSpc>
                <a:spcPct val="130010"/>
              </a:lnSpc>
              <a:spcBef>
                <a:spcPts val="0"/>
              </a:spcBef>
              <a:spcAft>
                <a:spcPts val="0"/>
              </a:spcAft>
              <a:buClr>
                <a:srgbClr val="060505"/>
              </a:buClr>
              <a:buSzPts val="2649"/>
              <a:buFont typeface="Figtree"/>
              <a:buChar char="●"/>
            </a:pPr>
            <a:r>
              <a:rPr i="0" lang="en-US" sz="2649" u="none" cap="none" strike="noStrike">
                <a:solidFill>
                  <a:srgbClr val="060505"/>
                </a:solidFill>
                <a:latin typeface="Figtree"/>
                <a:ea typeface="Figtree"/>
                <a:cs typeface="Figtree"/>
                <a:sym typeface="Figtree"/>
              </a:rPr>
              <a:t>Different student groups are experiencing CCMR outcomes unevenly. While some groups perform well, such as emergent bilingual students earning Industry-Based Certifications, other indicators, including TSI, AP/IB, and dual credit completion for special education students and emergent bilingual students, remain significantly below district and state averages.</a:t>
            </a:r>
            <a:endParaRPr sz="1200">
              <a:latin typeface="Figtree"/>
              <a:ea typeface="Figtree"/>
              <a:cs typeface="Figtree"/>
              <a:sym typeface="Figtree"/>
            </a:endParaRPr>
          </a:p>
          <a:p>
            <a:pPr indent="0" lvl="0" marL="0" marR="0" rtl="0" algn="l">
              <a:lnSpc>
                <a:spcPct val="134573"/>
              </a:lnSpc>
              <a:spcBef>
                <a:spcPts val="0"/>
              </a:spcBef>
              <a:spcAft>
                <a:spcPts val="0"/>
              </a:spcAft>
              <a:buNone/>
            </a:pPr>
            <a:r>
              <a:t/>
            </a:r>
            <a:endParaRPr i="0" sz="2549" u="none" cap="none" strike="noStrike">
              <a:solidFill>
                <a:srgbClr val="060505"/>
              </a:solidFill>
              <a:latin typeface="Figtree"/>
              <a:ea typeface="Figtree"/>
              <a:cs typeface="Figtree"/>
              <a:sym typeface="Figtree"/>
            </a:endParaRPr>
          </a:p>
          <a:p>
            <a:pPr indent="-396811" lvl="3" marL="914400" marR="0" rtl="0" algn="l">
              <a:lnSpc>
                <a:spcPct val="130010"/>
              </a:lnSpc>
              <a:spcBef>
                <a:spcPts val="0"/>
              </a:spcBef>
              <a:spcAft>
                <a:spcPts val="0"/>
              </a:spcAft>
              <a:buClr>
                <a:srgbClr val="060505"/>
              </a:buClr>
              <a:buSzPts val="2649"/>
              <a:buFont typeface="Figtree"/>
              <a:buChar char="●"/>
            </a:pPr>
            <a:r>
              <a:rPr i="0" lang="en-US" sz="2649" u="none" cap="none" strike="noStrike">
                <a:solidFill>
                  <a:srgbClr val="060505"/>
                </a:solidFill>
                <a:latin typeface="Figtree"/>
                <a:ea typeface="Figtree"/>
                <a:cs typeface="Figtree"/>
                <a:sym typeface="Figtree"/>
              </a:rPr>
              <a:t>Strengthening individualized advising and postsecondary planning</a:t>
            </a:r>
            <a:endParaRPr sz="2649">
              <a:solidFill>
                <a:srgbClr val="060505"/>
              </a:solidFill>
              <a:latin typeface="Figtree"/>
              <a:ea typeface="Figtree"/>
              <a:cs typeface="Figtree"/>
              <a:sym typeface="Figtree"/>
            </a:endParaRPr>
          </a:p>
          <a:p>
            <a:pPr indent="-396811" lvl="4" marL="2286000" marR="0" rtl="0" algn="l">
              <a:lnSpc>
                <a:spcPct val="130010"/>
              </a:lnSpc>
              <a:spcBef>
                <a:spcPts val="0"/>
              </a:spcBef>
              <a:spcAft>
                <a:spcPts val="0"/>
              </a:spcAft>
              <a:buClr>
                <a:srgbClr val="060505"/>
              </a:buClr>
              <a:buSzPts val="2649"/>
              <a:buFont typeface="Figtree"/>
              <a:buChar char="○"/>
            </a:pPr>
            <a:r>
              <a:rPr i="0" lang="en-US" sz="2649" u="none" cap="none" strike="noStrike">
                <a:solidFill>
                  <a:srgbClr val="060505"/>
                </a:solidFill>
                <a:latin typeface="Figtree"/>
                <a:ea typeface="Figtree"/>
                <a:cs typeface="Figtree"/>
                <a:sym typeface="Figtree"/>
              </a:rPr>
              <a:t>Action steps include increasing student access to one-on-one advising sessions, embedding regular career exploration and planning checkpoints, and improving communication about pathway options and readiness expectations</a:t>
            </a:r>
            <a:r>
              <a:rPr lang="en-US" sz="2649">
                <a:solidFill>
                  <a:srgbClr val="060505"/>
                </a:solidFill>
                <a:latin typeface="Figtree"/>
                <a:ea typeface="Figtree"/>
                <a:cs typeface="Figtree"/>
                <a:sym typeface="Figtree"/>
              </a:rPr>
              <a:t> </a:t>
            </a:r>
            <a:endParaRPr sz="2649">
              <a:solidFill>
                <a:srgbClr val="060505"/>
              </a:solidFill>
              <a:latin typeface="Figtree"/>
              <a:ea typeface="Figtree"/>
              <a:cs typeface="Figtree"/>
              <a:sym typeface="Figtree"/>
            </a:endParaRPr>
          </a:p>
          <a:p>
            <a:pPr indent="-396811" lvl="4" marL="2286000" marR="0" rtl="0" algn="l">
              <a:lnSpc>
                <a:spcPct val="130010"/>
              </a:lnSpc>
              <a:spcBef>
                <a:spcPts val="0"/>
              </a:spcBef>
              <a:spcAft>
                <a:spcPts val="0"/>
              </a:spcAft>
              <a:buClr>
                <a:srgbClr val="060505"/>
              </a:buClr>
              <a:buSzPts val="2649"/>
              <a:buFont typeface="Figtree"/>
              <a:buChar char="○"/>
            </a:pPr>
            <a:r>
              <a:rPr lang="en-US" sz="2649">
                <a:solidFill>
                  <a:srgbClr val="060505"/>
                </a:solidFill>
                <a:latin typeface="Figtree"/>
                <a:ea typeface="Figtree"/>
                <a:cs typeface="Figtree"/>
                <a:sym typeface="Figtree"/>
              </a:rPr>
              <a:t>E</a:t>
            </a:r>
            <a:r>
              <a:rPr i="0" lang="en-US" sz="2649" u="none" cap="none" strike="noStrike">
                <a:solidFill>
                  <a:srgbClr val="060505"/>
                </a:solidFill>
                <a:latin typeface="Figtree"/>
                <a:ea typeface="Figtree"/>
                <a:cs typeface="Figtree"/>
                <a:sym typeface="Figtree"/>
              </a:rPr>
              <a:t>nhancing TSI intervention systems, including early diagnostics, targeted skill-building, and consistent progress monitoring. 	</a:t>
            </a:r>
            <a:endParaRPr i="0" sz="2649" u="none" cap="none" strike="noStrike">
              <a:solidFill>
                <a:srgbClr val="060505"/>
              </a:solidFill>
              <a:latin typeface="Figtree"/>
              <a:ea typeface="Figtree"/>
              <a:cs typeface="Figtree"/>
              <a:sym typeface="Figtree"/>
            </a:endParaRPr>
          </a:p>
          <a:p>
            <a:pPr indent="-396811" lvl="4" marL="2286000" marR="0" rtl="0" algn="l">
              <a:lnSpc>
                <a:spcPct val="130010"/>
              </a:lnSpc>
              <a:spcBef>
                <a:spcPts val="0"/>
              </a:spcBef>
              <a:spcAft>
                <a:spcPts val="0"/>
              </a:spcAft>
              <a:buClr>
                <a:srgbClr val="060505"/>
              </a:buClr>
              <a:buSzPts val="2649"/>
              <a:buFont typeface="Figtree"/>
              <a:buChar char="○"/>
            </a:pPr>
            <a:r>
              <a:rPr lang="en-US" sz="2649">
                <a:solidFill>
                  <a:srgbClr val="060505"/>
                </a:solidFill>
                <a:latin typeface="Figtree"/>
                <a:ea typeface="Figtree"/>
                <a:cs typeface="Figtree"/>
                <a:sym typeface="Figtree"/>
              </a:rPr>
              <a:t>D</a:t>
            </a:r>
            <a:r>
              <a:rPr i="0" lang="en-US" sz="2649" u="none" cap="none" strike="noStrike">
                <a:solidFill>
                  <a:srgbClr val="060505"/>
                </a:solidFill>
                <a:latin typeface="Figtree"/>
                <a:ea typeface="Figtree"/>
                <a:cs typeface="Figtree"/>
                <a:sym typeface="Figtree"/>
              </a:rPr>
              <a:t>eepen family and community partnerships, providing clearer resources and support for FAFSA completion, postsecondary applications, and career decision-making to ensure families can fully participate in students’ planning processes.</a:t>
            </a:r>
            <a:endParaRPr sz="1200">
              <a:latin typeface="Figtree"/>
              <a:ea typeface="Figtree"/>
              <a:cs typeface="Figtree"/>
              <a:sym typeface="Figtree"/>
            </a:endParaRPr>
          </a:p>
          <a:p>
            <a:pPr indent="0" lvl="0" marL="0" marR="0" rtl="0" algn="l">
              <a:lnSpc>
                <a:spcPct val="130010"/>
              </a:lnSpc>
              <a:spcBef>
                <a:spcPts val="0"/>
              </a:spcBef>
              <a:spcAft>
                <a:spcPts val="0"/>
              </a:spcAft>
              <a:buNone/>
            </a:pPr>
            <a:r>
              <a:t/>
            </a:r>
            <a:endParaRPr i="0" sz="2749" u="none" cap="none" strike="noStrike">
              <a:solidFill>
                <a:srgbClr val="060505"/>
              </a:solidFill>
              <a:latin typeface="Figtree"/>
              <a:ea typeface="Figtree"/>
              <a:cs typeface="Figtree"/>
              <a:sym typeface="Figtree"/>
            </a:endParaRPr>
          </a:p>
        </p:txBody>
      </p:sp>
      <p:sp>
        <p:nvSpPr>
          <p:cNvPr id="133" name="Google Shape;133;p18"/>
          <p:cNvSpPr txBox="1"/>
          <p:nvPr/>
        </p:nvSpPr>
        <p:spPr>
          <a:xfrm>
            <a:off x="1028711" y="668680"/>
            <a:ext cx="16230600" cy="5718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714" u="none" cap="none" strike="noStrike">
                <a:solidFill>
                  <a:srgbClr val="060505"/>
                </a:solidFill>
                <a:latin typeface="Public Sans"/>
                <a:ea typeface="Public Sans"/>
                <a:cs typeface="Public Sans"/>
                <a:sym typeface="Public Sans"/>
              </a:rPr>
              <a:t>AREAS WE WANT TO GROW</a:t>
            </a:r>
            <a:endParaRPr/>
          </a:p>
        </p:txBody>
      </p:sp>
      <p:cxnSp>
        <p:nvCxnSpPr>
          <p:cNvPr id="134" name="Google Shape;134;p18"/>
          <p:cNvCxnSpPr/>
          <p:nvPr/>
        </p:nvCxnSpPr>
        <p:spPr>
          <a:xfrm flipH="1" rot="10800000">
            <a:off x="1028711" y="1451461"/>
            <a:ext cx="16230600" cy="38400"/>
          </a:xfrm>
          <a:prstGeom prst="straightConnector1">
            <a:avLst/>
          </a:prstGeom>
          <a:noFill/>
          <a:ln cap="flat" cmpd="sng" w="9525">
            <a:solidFill>
              <a:srgbClr val="2B2C30"/>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2" name="Shape 142"/>
        <p:cNvGrpSpPr/>
        <p:nvPr/>
      </p:nvGrpSpPr>
      <p:grpSpPr>
        <a:xfrm>
          <a:off x="0" y="0"/>
          <a:ext cx="0" cy="0"/>
          <a:chOff x="0" y="0"/>
          <a:chExt cx="0" cy="0"/>
        </a:xfrm>
      </p:grpSpPr>
      <p:sp>
        <p:nvSpPr>
          <p:cNvPr id="143" name="Google Shape;143;p19"/>
          <p:cNvSpPr txBox="1"/>
          <p:nvPr/>
        </p:nvSpPr>
        <p:spPr>
          <a:xfrm>
            <a:off x="605400" y="1921150"/>
            <a:ext cx="17077200" cy="7400700"/>
          </a:xfrm>
          <a:prstGeom prst="rect">
            <a:avLst/>
          </a:prstGeom>
          <a:noFill/>
          <a:ln>
            <a:noFill/>
          </a:ln>
        </p:spPr>
        <p:txBody>
          <a:bodyPr anchorCtr="0" anchor="t" bIns="0" lIns="0" spcFirstLastPara="1" rIns="0" wrap="square" tIns="0">
            <a:spAutoFit/>
          </a:bodyPr>
          <a:lstStyle/>
          <a:p>
            <a:pPr indent="-428625" lvl="0" marL="457200" marR="0" rtl="0" algn="l">
              <a:lnSpc>
                <a:spcPct val="130000"/>
              </a:lnSpc>
              <a:spcBef>
                <a:spcPts val="0"/>
              </a:spcBef>
              <a:spcAft>
                <a:spcPts val="0"/>
              </a:spcAft>
              <a:buClr>
                <a:srgbClr val="060505"/>
              </a:buClr>
              <a:buSzPts val="3150"/>
              <a:buFont typeface="Figtree"/>
              <a:buChar char="●"/>
            </a:pPr>
            <a:r>
              <a:rPr i="0" lang="en-US" sz="3150" u="none" cap="none" strike="noStrike">
                <a:solidFill>
                  <a:srgbClr val="060505"/>
                </a:solidFill>
                <a:latin typeface="Figtree"/>
                <a:ea typeface="Figtree"/>
                <a:cs typeface="Figtree"/>
                <a:sym typeface="Figtree"/>
              </a:rPr>
              <a:t>Raising district-wide percentage of students who are TSIA complete</a:t>
            </a:r>
            <a:endParaRPr sz="700">
              <a:latin typeface="Figtree"/>
              <a:ea typeface="Figtree"/>
              <a:cs typeface="Figtree"/>
              <a:sym typeface="Figtree"/>
            </a:endParaRPr>
          </a:p>
          <a:p>
            <a:pPr indent="-428625" lvl="0" marL="457200" marR="0" rtl="0" algn="l">
              <a:lnSpc>
                <a:spcPct val="130000"/>
              </a:lnSpc>
              <a:spcBef>
                <a:spcPts val="0"/>
              </a:spcBef>
              <a:spcAft>
                <a:spcPts val="0"/>
              </a:spcAft>
              <a:buClr>
                <a:srgbClr val="060505"/>
              </a:buClr>
              <a:buSzPts val="3150"/>
              <a:buFont typeface="Figtree"/>
              <a:buChar char="●"/>
            </a:pPr>
            <a:r>
              <a:rPr i="0" lang="en-US" sz="3150" u="none" cap="none" strike="noStrike">
                <a:solidFill>
                  <a:srgbClr val="060505"/>
                </a:solidFill>
                <a:latin typeface="Figtree"/>
                <a:ea typeface="Figtree"/>
                <a:cs typeface="Figtree"/>
                <a:sym typeface="Figtree"/>
              </a:rPr>
              <a:t>Raising district-wide percentage of students completing their FAFSA or TASFA applications </a:t>
            </a:r>
            <a:endParaRPr sz="700">
              <a:latin typeface="Figtree"/>
              <a:ea typeface="Figtree"/>
              <a:cs typeface="Figtree"/>
              <a:sym typeface="Figtree"/>
            </a:endParaRPr>
          </a:p>
          <a:p>
            <a:pPr indent="-428625" lvl="0" marL="457200" marR="0" rtl="0" algn="l">
              <a:lnSpc>
                <a:spcPct val="130000"/>
              </a:lnSpc>
              <a:spcBef>
                <a:spcPts val="0"/>
              </a:spcBef>
              <a:spcAft>
                <a:spcPts val="0"/>
              </a:spcAft>
              <a:buClr>
                <a:srgbClr val="060505"/>
              </a:buClr>
              <a:buSzPts val="3150"/>
              <a:buFont typeface="Figtree"/>
              <a:buChar char="●"/>
            </a:pPr>
            <a:r>
              <a:rPr i="0" lang="en-US" sz="3150" u="none" cap="none" strike="noStrike">
                <a:solidFill>
                  <a:srgbClr val="060505"/>
                </a:solidFill>
                <a:latin typeface="Figtree"/>
                <a:ea typeface="Figtree"/>
                <a:cs typeface="Figtree"/>
                <a:sym typeface="Figtree"/>
              </a:rPr>
              <a:t>Ensuring equitable opportunities in access to Industry Based Certifications. Directing focus to our Economically Disadvantaged (Eco Dis) Students, Emergent Bilingual / English Learners (EB/EL), and students Receiving Special Education Services in order to ensure that they are being given meaningful opportunities to build real-world skills that translate directly into workforce readiness</a:t>
            </a:r>
            <a:endParaRPr i="0" sz="3150" u="none" cap="none" strike="noStrike">
              <a:solidFill>
                <a:srgbClr val="060505"/>
              </a:solidFill>
              <a:latin typeface="Figtree"/>
              <a:ea typeface="Figtree"/>
              <a:cs typeface="Figtree"/>
              <a:sym typeface="Figtree"/>
            </a:endParaRPr>
          </a:p>
          <a:p>
            <a:pPr indent="0" lvl="0" marL="1371600" marR="0" rtl="0" algn="l">
              <a:lnSpc>
                <a:spcPct val="130000"/>
              </a:lnSpc>
              <a:spcBef>
                <a:spcPts val="0"/>
              </a:spcBef>
              <a:spcAft>
                <a:spcPts val="0"/>
              </a:spcAft>
              <a:buNone/>
            </a:pPr>
            <a:r>
              <a:t/>
            </a:r>
            <a:endParaRPr sz="3150">
              <a:solidFill>
                <a:srgbClr val="060505"/>
              </a:solidFill>
              <a:latin typeface="Figtree"/>
              <a:ea typeface="Figtree"/>
              <a:cs typeface="Figtree"/>
              <a:sym typeface="Figtree"/>
            </a:endParaRPr>
          </a:p>
          <a:p>
            <a:pPr indent="0" lvl="0" marL="0" marR="0" rtl="0" algn="l">
              <a:lnSpc>
                <a:spcPct val="130000"/>
              </a:lnSpc>
              <a:spcBef>
                <a:spcPts val="0"/>
              </a:spcBef>
              <a:spcAft>
                <a:spcPts val="0"/>
              </a:spcAft>
              <a:buNone/>
            </a:pPr>
            <a:r>
              <a:rPr lang="en-US" sz="3150">
                <a:solidFill>
                  <a:srgbClr val="060505"/>
                </a:solidFill>
                <a:latin typeface="Figtree"/>
                <a:ea typeface="Figtree"/>
                <a:cs typeface="Figtree"/>
                <a:sym typeface="Figtree"/>
              </a:rPr>
              <a:t>All intention directly ties into the Texas Model for Comprehensive School Counseling Programs including but not limited to: “</a:t>
            </a:r>
            <a:r>
              <a:rPr lang="en-US" sz="3100">
                <a:solidFill>
                  <a:schemeClr val="dk1"/>
                </a:solidFill>
                <a:latin typeface="Figtree"/>
                <a:ea typeface="Figtree"/>
                <a:cs typeface="Figtree"/>
                <a:sym typeface="Figtree"/>
              </a:rPr>
              <a:t>career development theory, developmental responses to the whole child and appropriate exploration, coordinated advisement procedures to facilitate appropriate placement decisions by students and their parents” (Texas Education Agency, 2024)</a:t>
            </a:r>
            <a:endParaRPr sz="3150">
              <a:solidFill>
                <a:srgbClr val="060505"/>
              </a:solidFill>
              <a:latin typeface="Figtree"/>
              <a:ea typeface="Figtree"/>
              <a:cs typeface="Figtree"/>
              <a:sym typeface="Figtree"/>
            </a:endParaRPr>
          </a:p>
        </p:txBody>
      </p:sp>
      <p:sp>
        <p:nvSpPr>
          <p:cNvPr id="144" name="Google Shape;144;p19"/>
          <p:cNvSpPr txBox="1"/>
          <p:nvPr/>
        </p:nvSpPr>
        <p:spPr>
          <a:xfrm>
            <a:off x="877711" y="220080"/>
            <a:ext cx="16230600" cy="6948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514" u="none" cap="none" strike="noStrike">
                <a:solidFill>
                  <a:srgbClr val="060505"/>
                </a:solidFill>
                <a:latin typeface="Public Sans"/>
                <a:ea typeface="Public Sans"/>
                <a:cs typeface="Public Sans"/>
                <a:sym typeface="Public Sans"/>
              </a:rPr>
              <a:t>KEY POINTS</a:t>
            </a:r>
            <a:endParaRPr sz="1500"/>
          </a:p>
        </p:txBody>
      </p:sp>
      <p:cxnSp>
        <p:nvCxnSpPr>
          <p:cNvPr id="145" name="Google Shape;145;p19"/>
          <p:cNvCxnSpPr/>
          <p:nvPr/>
        </p:nvCxnSpPr>
        <p:spPr>
          <a:xfrm flipH="1" rot="10800000">
            <a:off x="1028695" y="1087333"/>
            <a:ext cx="16230600" cy="38400"/>
          </a:xfrm>
          <a:prstGeom prst="straightConnector1">
            <a:avLst/>
          </a:prstGeom>
          <a:noFill/>
          <a:ln cap="flat" cmpd="sng" w="9525">
            <a:solidFill>
              <a:srgbClr val="2B2C30"/>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9" name="Shape 149"/>
        <p:cNvGrpSpPr/>
        <p:nvPr/>
      </p:nvGrpSpPr>
      <p:grpSpPr>
        <a:xfrm>
          <a:off x="0" y="0"/>
          <a:ext cx="0" cy="0"/>
          <a:chOff x="0" y="0"/>
          <a:chExt cx="0" cy="0"/>
        </a:xfrm>
      </p:grpSpPr>
      <p:sp>
        <p:nvSpPr>
          <p:cNvPr id="150" name="Google Shape;150;p20"/>
          <p:cNvSpPr txBox="1"/>
          <p:nvPr/>
        </p:nvSpPr>
        <p:spPr>
          <a:xfrm>
            <a:off x="1028700" y="2931461"/>
            <a:ext cx="7707600" cy="5674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650" u="none" cap="none" strike="noStrike">
                <a:solidFill>
                  <a:srgbClr val="060505"/>
                </a:solidFill>
                <a:latin typeface="Figtree"/>
                <a:ea typeface="Figtree"/>
                <a:cs typeface="Figtree"/>
                <a:sym typeface="Figtree"/>
              </a:rPr>
              <a:t>Through after-school ACE tutoring focused on TSI preparation, students increase TSI college readiness, a key goal of the EAF Grant. In collaboration, both programs also support FAFSA completion, aligning academic acceleration with postsecondary access. </a:t>
            </a:r>
            <a:endParaRPr>
              <a:latin typeface="Figtree"/>
              <a:ea typeface="Figtree"/>
              <a:cs typeface="Figtree"/>
              <a:sym typeface="Figtree"/>
            </a:endParaRPr>
          </a:p>
        </p:txBody>
      </p:sp>
      <p:sp>
        <p:nvSpPr>
          <p:cNvPr id="151" name="Google Shape;151;p20"/>
          <p:cNvSpPr txBox="1"/>
          <p:nvPr/>
        </p:nvSpPr>
        <p:spPr>
          <a:xfrm>
            <a:off x="620902" y="654552"/>
            <a:ext cx="16230600" cy="67908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014" u="none" cap="none" strike="noStrike">
                <a:solidFill>
                  <a:srgbClr val="060505"/>
                </a:solidFill>
                <a:latin typeface="Public Sans"/>
                <a:ea typeface="Public Sans"/>
                <a:cs typeface="Public Sans"/>
                <a:sym typeface="Public Sans"/>
              </a:rPr>
              <a:t>COLLABORATION</a:t>
            </a:r>
            <a:endParaRPr/>
          </a:p>
        </p:txBody>
      </p:sp>
      <p:cxnSp>
        <p:nvCxnSpPr>
          <p:cNvPr id="152" name="Google Shape;152;p20"/>
          <p:cNvCxnSpPr/>
          <p:nvPr/>
        </p:nvCxnSpPr>
        <p:spPr>
          <a:xfrm flipH="1" rot="10800000">
            <a:off x="1028695" y="1760761"/>
            <a:ext cx="16230594" cy="38509"/>
          </a:xfrm>
          <a:prstGeom prst="straightConnector1">
            <a:avLst/>
          </a:prstGeom>
          <a:noFill/>
          <a:ln cap="flat" cmpd="sng" w="9525">
            <a:solidFill>
              <a:srgbClr val="2B2C30"/>
            </a:solidFill>
            <a:prstDash val="solid"/>
            <a:round/>
            <a:headEnd len="sm" w="sm" type="none"/>
            <a:tailEnd len="sm" w="sm" type="none"/>
          </a:ln>
        </p:spPr>
      </p:cxnSp>
      <p:sp>
        <p:nvSpPr>
          <p:cNvPr id="153" name="Google Shape;153;p20"/>
          <p:cNvSpPr/>
          <p:nvPr/>
        </p:nvSpPr>
        <p:spPr>
          <a:xfrm>
            <a:off x="9217653" y="2960036"/>
            <a:ext cx="8041636" cy="5218548"/>
          </a:xfrm>
          <a:custGeom>
            <a:rect b="b" l="l" r="r" t="t"/>
            <a:pathLst>
              <a:path extrusionOk="0" h="5218548" w="8041636">
                <a:moveTo>
                  <a:pt x="0" y="0"/>
                </a:moveTo>
                <a:lnTo>
                  <a:pt x="8041636" y="0"/>
                </a:lnTo>
                <a:lnTo>
                  <a:pt x="8041636" y="5218548"/>
                </a:lnTo>
                <a:lnTo>
                  <a:pt x="0" y="5218548"/>
                </a:lnTo>
                <a:lnTo>
                  <a:pt x="0" y="0"/>
                </a:lnTo>
                <a:close/>
              </a:path>
            </a:pathLst>
          </a:custGeom>
          <a:blipFill rotWithShape="1">
            <a:blip r:embed="rId3">
              <a:alphaModFix/>
            </a:blip>
            <a:stretch>
              <a:fillRect b="-25703" l="0" r="0" t="-25958"/>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7" name="Shape 157"/>
        <p:cNvGrpSpPr/>
        <p:nvPr/>
      </p:nvGrpSpPr>
      <p:grpSpPr>
        <a:xfrm>
          <a:off x="0" y="0"/>
          <a:ext cx="0" cy="0"/>
          <a:chOff x="0" y="0"/>
          <a:chExt cx="0" cy="0"/>
        </a:xfrm>
      </p:grpSpPr>
      <p:sp>
        <p:nvSpPr>
          <p:cNvPr id="158" name="Google Shape;158;p21"/>
          <p:cNvSpPr txBox="1"/>
          <p:nvPr/>
        </p:nvSpPr>
        <p:spPr>
          <a:xfrm>
            <a:off x="1006871" y="942975"/>
            <a:ext cx="16230600" cy="651099"/>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714" u="none" cap="none" strike="noStrike">
                <a:solidFill>
                  <a:srgbClr val="060505"/>
                </a:solidFill>
                <a:latin typeface="Public Sans"/>
                <a:ea typeface="Public Sans"/>
                <a:cs typeface="Public Sans"/>
                <a:sym typeface="Public Sans"/>
              </a:rPr>
              <a:t>PARENT ENGAGEMENT</a:t>
            </a:r>
            <a:endParaRPr/>
          </a:p>
        </p:txBody>
      </p:sp>
      <p:cxnSp>
        <p:nvCxnSpPr>
          <p:cNvPr id="159" name="Google Shape;159;p21"/>
          <p:cNvCxnSpPr/>
          <p:nvPr/>
        </p:nvCxnSpPr>
        <p:spPr>
          <a:xfrm flipH="1" rot="10800000">
            <a:off x="-7086597" y="1760761"/>
            <a:ext cx="16230594" cy="38509"/>
          </a:xfrm>
          <a:prstGeom prst="straightConnector1">
            <a:avLst/>
          </a:prstGeom>
          <a:noFill/>
          <a:ln cap="flat" cmpd="sng" w="9525">
            <a:solidFill>
              <a:srgbClr val="2B2C30"/>
            </a:solidFill>
            <a:prstDash val="solid"/>
            <a:round/>
            <a:headEnd len="sm" w="sm" type="none"/>
            <a:tailEnd len="sm" w="sm" type="none"/>
          </a:ln>
        </p:spPr>
      </p:cxnSp>
      <p:sp>
        <p:nvSpPr>
          <p:cNvPr id="160" name="Google Shape;160;p21"/>
          <p:cNvSpPr/>
          <p:nvPr/>
        </p:nvSpPr>
        <p:spPr>
          <a:xfrm>
            <a:off x="10030860" y="2890358"/>
            <a:ext cx="7206618" cy="4506267"/>
          </a:xfrm>
          <a:custGeom>
            <a:rect b="b" l="l" r="r" t="t"/>
            <a:pathLst>
              <a:path extrusionOk="0" h="4506267" w="7206618">
                <a:moveTo>
                  <a:pt x="0" y="0"/>
                </a:moveTo>
                <a:lnTo>
                  <a:pt x="7206618" y="0"/>
                </a:lnTo>
                <a:lnTo>
                  <a:pt x="7206618" y="4506267"/>
                </a:lnTo>
                <a:lnTo>
                  <a:pt x="0" y="4506267"/>
                </a:lnTo>
                <a:lnTo>
                  <a:pt x="0" y="0"/>
                </a:lnTo>
                <a:close/>
              </a:path>
            </a:pathLst>
          </a:custGeom>
          <a:blipFill rotWithShape="1">
            <a:blip r:embed="rId3">
              <a:alphaModFix/>
            </a:blip>
            <a:stretch>
              <a:fillRect b="-6090" l="0" r="0" t="-6091"/>
            </a:stretch>
          </a:blipFill>
          <a:ln>
            <a:noFill/>
          </a:ln>
        </p:spPr>
      </p:sp>
      <p:grpSp>
        <p:nvGrpSpPr>
          <p:cNvPr id="161" name="Google Shape;161;p21"/>
          <p:cNvGrpSpPr/>
          <p:nvPr/>
        </p:nvGrpSpPr>
        <p:grpSpPr>
          <a:xfrm>
            <a:off x="1028700" y="2512064"/>
            <a:ext cx="8115300" cy="5840325"/>
            <a:chOff x="0" y="-95250"/>
            <a:chExt cx="10820400" cy="7787100"/>
          </a:xfrm>
        </p:grpSpPr>
        <p:sp>
          <p:nvSpPr>
            <p:cNvPr id="162" name="Google Shape;162;p21"/>
            <p:cNvSpPr txBox="1"/>
            <p:nvPr/>
          </p:nvSpPr>
          <p:spPr>
            <a:xfrm>
              <a:off x="0" y="-95250"/>
              <a:ext cx="10752600" cy="7787100"/>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i="0" lang="en-US" sz="3299" u="none" cap="none" strike="noStrike">
                  <a:solidFill>
                    <a:srgbClr val="060505"/>
                  </a:solidFill>
                  <a:latin typeface="Figtree"/>
                  <a:ea typeface="Figtree"/>
                  <a:cs typeface="Figtree"/>
                  <a:sym typeface="Figtree"/>
                </a:rPr>
                <a:t>The partnership extends into the community through culturally relevant, family-centered events, such as a tamalada paired with a FAFSA night, allowing the district to collaboratively meet multiple grant goals while ensuring students are truly college, career, and military ready.</a:t>
              </a:r>
              <a:endParaRPr sz="1700">
                <a:latin typeface="Figtree"/>
                <a:ea typeface="Figtree"/>
                <a:cs typeface="Figtree"/>
                <a:sym typeface="Figtree"/>
              </a:endParaRPr>
            </a:p>
          </p:txBody>
        </p:sp>
        <p:sp>
          <p:nvSpPr>
            <p:cNvPr id="163" name="Google Shape;163;p21"/>
            <p:cNvSpPr txBox="1"/>
            <p:nvPr/>
          </p:nvSpPr>
          <p:spPr>
            <a:xfrm>
              <a:off x="0" y="5699125"/>
              <a:ext cx="10820400" cy="663576"/>
            </a:xfrm>
            <a:prstGeom prst="rect">
              <a:avLst/>
            </a:prstGeom>
            <a:noFill/>
            <a:ln>
              <a:noFill/>
            </a:ln>
          </p:spPr>
          <p:txBody>
            <a:bodyPr anchorCtr="0" anchor="t" bIns="0" lIns="0" spcFirstLastPara="1" rIns="0" wrap="square" tIns="0">
              <a:spAutoFit/>
            </a:bodyPr>
            <a:lstStyle/>
            <a:p>
              <a:pPr indent="0" lvl="0" marL="0" marR="0" rtl="0" algn="l">
                <a:lnSpc>
                  <a:spcPct val="23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